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65"/>
  </p:notesMasterIdLst>
  <p:handoutMasterIdLst>
    <p:handoutMasterId r:id="rId66"/>
  </p:handoutMasterIdLst>
  <p:sldIdLst>
    <p:sldId id="256" r:id="rId2"/>
    <p:sldId id="450" r:id="rId3"/>
    <p:sldId id="364" r:id="rId4"/>
    <p:sldId id="420" r:id="rId5"/>
    <p:sldId id="367" r:id="rId6"/>
    <p:sldId id="368" r:id="rId7"/>
    <p:sldId id="421" r:id="rId8"/>
    <p:sldId id="410" r:id="rId9"/>
    <p:sldId id="422" r:id="rId10"/>
    <p:sldId id="371" r:id="rId11"/>
    <p:sldId id="624" r:id="rId12"/>
    <p:sldId id="423" r:id="rId13"/>
    <p:sldId id="373" r:id="rId14"/>
    <p:sldId id="411" r:id="rId15"/>
    <p:sldId id="424" r:id="rId16"/>
    <p:sldId id="425" r:id="rId17"/>
    <p:sldId id="426" r:id="rId18"/>
    <p:sldId id="446" r:id="rId19"/>
    <p:sldId id="427" r:id="rId20"/>
    <p:sldId id="428" r:id="rId21"/>
    <p:sldId id="372" r:id="rId22"/>
    <p:sldId id="429" r:id="rId23"/>
    <p:sldId id="445" r:id="rId24"/>
    <p:sldId id="430" r:id="rId25"/>
    <p:sldId id="375" r:id="rId26"/>
    <p:sldId id="363" r:id="rId27"/>
    <p:sldId id="432" r:id="rId28"/>
    <p:sldId id="378" r:id="rId29"/>
    <p:sldId id="377" r:id="rId30"/>
    <p:sldId id="447" r:id="rId31"/>
    <p:sldId id="448" r:id="rId32"/>
    <p:sldId id="434" r:id="rId33"/>
    <p:sldId id="383" r:id="rId34"/>
    <p:sldId id="449" r:id="rId35"/>
    <p:sldId id="627" r:id="rId36"/>
    <p:sldId id="451" r:id="rId37"/>
    <p:sldId id="452" r:id="rId38"/>
    <p:sldId id="453" r:id="rId39"/>
    <p:sldId id="379" r:id="rId40"/>
    <p:sldId id="409" r:id="rId41"/>
    <p:sldId id="381" r:id="rId42"/>
    <p:sldId id="437" r:id="rId43"/>
    <p:sldId id="385" r:id="rId44"/>
    <p:sldId id="386" r:id="rId45"/>
    <p:sldId id="388" r:id="rId46"/>
    <p:sldId id="389" r:id="rId47"/>
    <p:sldId id="439" r:id="rId48"/>
    <p:sldId id="438" r:id="rId49"/>
    <p:sldId id="390" r:id="rId50"/>
    <p:sldId id="392" r:id="rId51"/>
    <p:sldId id="393" r:id="rId52"/>
    <p:sldId id="395" r:id="rId53"/>
    <p:sldId id="442" r:id="rId54"/>
    <p:sldId id="398" r:id="rId55"/>
    <p:sldId id="400" r:id="rId56"/>
    <p:sldId id="401" r:id="rId57"/>
    <p:sldId id="402" r:id="rId58"/>
    <p:sldId id="403" r:id="rId59"/>
    <p:sldId id="406" r:id="rId60"/>
    <p:sldId id="440" r:id="rId61"/>
    <p:sldId id="454" r:id="rId62"/>
    <p:sldId id="413" r:id="rId63"/>
    <p:sldId id="370" r:id="rId64"/>
  </p:sldIdLst>
  <p:sldSz cx="13442950" cy="7561263"/>
  <p:notesSz cx="6858000" cy="9144000"/>
  <p:defaultTextStyle>
    <a:defPPr>
      <a:defRPr lang="ko-KR"/>
    </a:defPPr>
    <a:lvl1pPr marL="0" algn="l" defTabSz="10430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1pPr>
    <a:lvl2pPr marL="521528" algn="l" defTabSz="10430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2pPr>
    <a:lvl3pPr marL="1043056" algn="l" defTabSz="10430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3pPr>
    <a:lvl4pPr marL="1564584" algn="l" defTabSz="10430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4pPr>
    <a:lvl5pPr marL="2086112" algn="l" defTabSz="10430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5pPr>
    <a:lvl6pPr marL="2607640" algn="l" defTabSz="10430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6pPr>
    <a:lvl7pPr marL="3129168" algn="l" defTabSz="10430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7pPr>
    <a:lvl8pPr marL="3650696" algn="l" defTabSz="10430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8pPr>
    <a:lvl9pPr marL="4172224" algn="l" defTabSz="10430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82" userDrawn="1">
          <p15:clr>
            <a:srgbClr val="A4A3A4"/>
          </p15:clr>
        </p15:guide>
        <p15:guide id="2" pos="4234" userDrawn="1">
          <p15:clr>
            <a:srgbClr val="A4A3A4"/>
          </p15:clr>
        </p15:guide>
        <p15:guide id="3" orient="horz" pos="238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4536"/>
    <a:srgbClr val="2D5542"/>
    <a:srgbClr val="30624A"/>
    <a:srgbClr val="1B1612"/>
    <a:srgbClr val="3B7159"/>
    <a:srgbClr val="231815"/>
    <a:srgbClr val="2E5946"/>
    <a:srgbClr val="1F3D2F"/>
    <a:srgbClr val="E6E6E6"/>
    <a:srgbClr val="CCCC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8" autoAdjust="0"/>
    <p:restoredTop sz="94704" autoAdjust="0"/>
  </p:normalViewPr>
  <p:slideViewPr>
    <p:cSldViewPr>
      <p:cViewPr varScale="1">
        <p:scale>
          <a:sx n="97" d="100"/>
          <a:sy n="97" d="100"/>
        </p:scale>
        <p:origin x="136" y="72"/>
      </p:cViewPr>
      <p:guideLst>
        <p:guide orient="horz" pos="2382"/>
        <p:guide pos="4234"/>
        <p:guide orient="horz" pos="2381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25" d="100"/>
        <a:sy n="125" d="100"/>
      </p:scale>
      <p:origin x="0" y="-9030"/>
    </p:cViewPr>
  </p:sorterViewPr>
  <p:notesViewPr>
    <p:cSldViewPr showGuides="1">
      <p:cViewPr varScale="1">
        <p:scale>
          <a:sx n="87" d="100"/>
          <a:sy n="87" d="100"/>
        </p:scale>
        <p:origin x="3840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A8CA59-A2CF-4B97-BD6B-5FB63FA62034}" type="datetimeFigureOut">
              <a:rPr lang="ko-KR" altLang="en-US" smtClean="0"/>
              <a:pPr/>
              <a:t>2023-05-03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081CB0-4B89-4F25-8DA6-ED7BBC7028E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2678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맑은 고딕" pitchFamily="50" charset="-127"/>
                <a:ea typeface="맑은 고딕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맑은 고딕" pitchFamily="50" charset="-127"/>
                <a:ea typeface="맑은 고딕" pitchFamily="50" charset="-127"/>
              </a:defRPr>
            </a:lvl1pPr>
          </a:lstStyle>
          <a:p>
            <a:fld id="{571C7838-1921-4FBB-BD39-0D157D0E0C7F}" type="datetimeFigureOut">
              <a:rPr lang="ko-KR" altLang="en-US" smtClean="0"/>
              <a:pPr/>
              <a:t>2023-05-03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맑은 고딕" pitchFamily="50" charset="-127"/>
                <a:ea typeface="맑은 고딕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맑은 고딕" pitchFamily="50" charset="-127"/>
                <a:ea typeface="맑은 고딕" pitchFamily="50" charset="-127"/>
              </a:defRPr>
            </a:lvl1pPr>
          </a:lstStyle>
          <a:p>
            <a:fld id="{85C6072E-5F50-489B-A2A3-615447009C41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869197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맑은 고딕" pitchFamily="50" charset="-127"/>
        <a:ea typeface="맑은 고딕" pitchFamily="50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맑은 고딕" pitchFamily="50" charset="-127"/>
        <a:ea typeface="맑은 고딕" pitchFamily="50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맑은 고딕" pitchFamily="50" charset="-127"/>
        <a:ea typeface="맑은 고딕" pitchFamily="50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맑은 고딕" pitchFamily="50" charset="-127"/>
        <a:ea typeface="맑은 고딕" pitchFamily="50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맑은 고딕" pitchFamily="50" charset="-127"/>
        <a:ea typeface="맑은 고딕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37144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앞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" y="1424"/>
            <a:ext cx="13440560" cy="7558415"/>
          </a:xfrm>
          <a:prstGeom prst="rect">
            <a:avLst/>
          </a:prstGeom>
        </p:spPr>
      </p:pic>
      <p:sp>
        <p:nvSpPr>
          <p:cNvPr id="41" name="텍스트 개체 틀 40"/>
          <p:cNvSpPr>
            <a:spLocks noGrp="1"/>
          </p:cNvSpPr>
          <p:nvPr>
            <p:ph type="body" sz="quarter" idx="14" hasCustomPrompt="1"/>
          </p:nvPr>
        </p:nvSpPr>
        <p:spPr>
          <a:xfrm>
            <a:off x="10523447" y="6588944"/>
            <a:ext cx="1991696" cy="336157"/>
          </a:xfrm>
        </p:spPr>
        <p:txBody>
          <a:bodyPr>
            <a:spAutoFit/>
          </a:bodyPr>
          <a:lstStyle>
            <a:lvl1pPr algn="r">
              <a:buNone/>
              <a:defRPr kumimoji="1" lang="ko-KR" altLang="en-US" sz="1500" b="1" i="0" u="none" strike="noStrike" kern="1200" cap="none" normalizeH="0" baseline="0" dirty="0" smtClean="0">
                <a:ln>
                  <a:noFill/>
                </a:ln>
                <a:solidFill>
                  <a:srgbClr val="707070"/>
                </a:solidFill>
                <a:effectLst/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1pPr>
          </a:lstStyle>
          <a:p>
            <a:pPr lvl="0"/>
            <a:r>
              <a:rPr lang="en-US" altLang="ko-KR" dirty="0"/>
              <a:t>Logo</a:t>
            </a:r>
            <a:endParaRPr lang="ko-KR" altLang="en-US" dirty="0"/>
          </a:p>
        </p:txBody>
      </p:sp>
      <p:sp>
        <p:nvSpPr>
          <p:cNvPr id="39" name="텍스트 개체 틀 38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3248041" y="2590631"/>
            <a:ext cx="9357437" cy="443879"/>
          </a:xfrm>
        </p:spPr>
        <p:txBody>
          <a:bodyPr anchor="ctr">
            <a:spAutoFit/>
          </a:bodyPr>
          <a:lstStyle>
            <a:lvl1pPr marL="0" marR="0" indent="0" algn="r" defTabSz="1043056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1" lang="ko-KR" altLang="en-US" sz="2200" b="1" i="0" u="none" strike="noStrike" kern="1200" cap="none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1pPr>
          </a:lstStyle>
          <a:p>
            <a:pPr marL="0" marR="0" lvl="0" indent="0" algn="r" defTabSz="1043056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200" b="1" i="0" u="none" strike="noStrike" kern="1200" cap="none" normalizeH="0" baseline="0" noProof="0" dirty="0">
                <a:ln>
                  <a:noFill/>
                </a:ln>
                <a:solidFill>
                  <a:srgbClr val="6B7175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제목을 입력하세요</a:t>
            </a:r>
          </a:p>
        </p:txBody>
      </p:sp>
      <p:sp>
        <p:nvSpPr>
          <p:cNvPr id="3" name="부제목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3285936" y="4140672"/>
            <a:ext cx="9319542" cy="289991"/>
          </a:xfrm>
        </p:spPr>
        <p:txBody>
          <a:bodyPr wrap="square" anchor="ctr">
            <a:spAutoFit/>
          </a:bodyPr>
          <a:lstStyle>
            <a:lvl1pPr marL="0" indent="0" algn="r">
              <a:buNone/>
              <a:defRPr kumimoji="1" lang="ko-KR" altLang="en-US" sz="1200" b="0" i="0" u="none" strike="noStrike" kern="1200" cap="none" normalizeH="0" baseline="0" dirty="0" smtClean="0">
                <a:ln>
                  <a:noFill/>
                </a:ln>
                <a:solidFill>
                  <a:srgbClr val="7F8182"/>
                </a:solidFill>
                <a:effectLst/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1pPr>
            <a:lvl2pPr marL="5215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430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645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861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607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1291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6506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1722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/>
              <a:t>소제목을 입력하세요</a:t>
            </a:r>
          </a:p>
        </p:txBody>
      </p:sp>
      <p:sp>
        <p:nvSpPr>
          <p:cNvPr id="2" name="제목 1"/>
          <p:cNvSpPr>
            <a:spLocks noGrp="1"/>
          </p:cNvSpPr>
          <p:nvPr userDrawn="1">
            <p:ph type="ctrTitle" hasCustomPrompt="1"/>
          </p:nvPr>
        </p:nvSpPr>
        <p:spPr>
          <a:xfrm>
            <a:off x="3180777" y="3015535"/>
            <a:ext cx="9424702" cy="837105"/>
          </a:xfrm>
        </p:spPr>
        <p:txBody>
          <a:bodyPr anchor="ctr">
            <a:spAutoFit/>
          </a:bodyPr>
          <a:lstStyle>
            <a:lvl1pPr algn="r">
              <a:defRPr kumimoji="1" lang="ko-KR" altLang="en-US" sz="4700" b="1" i="0" u="none" strike="noStrike" kern="1200" cap="none" normalizeH="0" baseline="0" dirty="0" smtClean="0">
                <a:ln>
                  <a:noFill/>
                </a:ln>
                <a:solidFill>
                  <a:srgbClr val="2D5542"/>
                </a:solidFill>
                <a:effectLst/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1pPr>
          </a:lstStyle>
          <a:p>
            <a:r>
              <a:rPr lang="ko-KR" altLang="en-US" dirty="0"/>
              <a:t>제목을 입력하세요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7" y="0"/>
            <a:ext cx="13441673" cy="7559040"/>
          </a:xfrm>
          <a:prstGeom prst="rect">
            <a:avLst/>
          </a:prstGeom>
        </p:spPr>
      </p:pic>
      <p:sp>
        <p:nvSpPr>
          <p:cNvPr id="3" name="제목 8"/>
          <p:cNvSpPr>
            <a:spLocks noGrp="1"/>
          </p:cNvSpPr>
          <p:nvPr>
            <p:ph type="title" idx="4294967295"/>
          </p:nvPr>
        </p:nvSpPr>
        <p:spPr>
          <a:xfrm>
            <a:off x="1181852" y="5358288"/>
            <a:ext cx="6716424" cy="504057"/>
          </a:xfrm>
        </p:spPr>
        <p:txBody>
          <a:bodyPr>
            <a:noAutofit/>
          </a:bodyPr>
          <a:lstStyle/>
          <a:p>
            <a:pPr algn="l"/>
            <a:endParaRPr lang="ko-KR" altLang="en-US" sz="3500" b="1" dirty="0">
              <a:solidFill>
                <a:srgbClr val="3B715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0"/>
          </p:nvPr>
        </p:nvSpPr>
        <p:spPr>
          <a:xfrm>
            <a:off x="1181852" y="5868864"/>
            <a:ext cx="8328127" cy="719509"/>
          </a:xfr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bg1">
                    <a:lumMod val="50000"/>
                  </a:schemeClr>
                </a:solidFill>
              </a:defRPr>
            </a:lvl1pPr>
            <a:lvl2pPr marL="521528" indent="0">
              <a:buNone/>
              <a:defRPr sz="1600"/>
            </a:lvl2pPr>
            <a:lvl3pPr marL="1043056" indent="0">
              <a:buNone/>
              <a:defRPr sz="1600"/>
            </a:lvl3pPr>
            <a:lvl4pPr marL="1564584" indent="0">
              <a:buNone/>
              <a:defRPr sz="1600"/>
            </a:lvl4pPr>
            <a:lvl5pPr marL="2086112" indent="0">
              <a:buNone/>
              <a:defRPr sz="1600"/>
            </a:lvl5pPr>
          </a:lstStyle>
          <a:p>
            <a:pPr lvl="0"/>
            <a:endParaRPr lang="ko-KR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" y="1111"/>
            <a:ext cx="13441673" cy="755904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927995" y="2268463"/>
            <a:ext cx="6608188" cy="536212"/>
          </a:xfrm>
        </p:spPr>
        <p:txBody>
          <a:bodyPr wrap="square" anchor="ctr">
            <a:spAutoFit/>
          </a:bodyPr>
          <a:lstStyle>
            <a:lvl1pPr algn="l">
              <a:defRPr sz="2800" b="1" cap="all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r>
              <a:rPr lang="ko-KR" altLang="en-US" dirty="0"/>
              <a:t>목차를 입력하세요</a:t>
            </a:r>
          </a:p>
        </p:txBody>
      </p:sp>
      <p:sp>
        <p:nvSpPr>
          <p:cNvPr id="22" name="텍스트 개체 틀 21"/>
          <p:cNvSpPr>
            <a:spLocks noGrp="1"/>
          </p:cNvSpPr>
          <p:nvPr>
            <p:ph type="body" sz="quarter" idx="15" hasCustomPrompt="1"/>
          </p:nvPr>
        </p:nvSpPr>
        <p:spPr>
          <a:xfrm>
            <a:off x="927995" y="610491"/>
            <a:ext cx="2353601" cy="1875040"/>
          </a:xfrm>
        </p:spPr>
        <p:txBody>
          <a:bodyPr wrap="square" anchor="ctr">
            <a:spAutoFit/>
          </a:bodyPr>
          <a:lstStyle>
            <a:lvl1pPr algn="l">
              <a:buNone/>
              <a:defRPr lang="ko-KR" altLang="en-US" sz="11500" b="1" kern="1200" dirty="0" smtClean="0">
                <a:solidFill>
                  <a:schemeClr val="bg1"/>
                </a:solidFill>
                <a:latin typeface="Arial" panose="020B0604020202020204" pitchFamily="34" charset="0"/>
                <a:ea typeface="맑은 고딕" pitchFamily="50" charset="-127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1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5"/>
          <p:cNvSpPr txBox="1">
            <a:spLocks/>
          </p:cNvSpPr>
          <p:nvPr userDrawn="1"/>
        </p:nvSpPr>
        <p:spPr>
          <a:xfrm>
            <a:off x="12627991" y="6948983"/>
            <a:ext cx="485663" cy="318512"/>
          </a:xfrm>
          <a:prstGeom prst="rect">
            <a:avLst/>
          </a:prstGeom>
        </p:spPr>
        <p:txBody>
          <a:bodyPr vert="horz" lIns="104306" tIns="52153" rIns="104306" bIns="52153" rtlCol="0" anchor="ctr"/>
          <a:lstStyle>
            <a:lvl1pPr algn="l">
              <a:defRPr lang="ko-KR" altLang="en-US" sz="1000" b="1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ctr" defTabSz="10430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DB1A714-22B6-415B-B621-748EF96EC691}" type="slidenum">
              <a:rPr kumimoji="0" lang="en-US" altLang="ko-KR" sz="1200" b="1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pPr marL="0" marR="0" lvl="0" indent="0" algn="ctr" defTabSz="1043056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끝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" y="1111"/>
            <a:ext cx="13441673" cy="7559040"/>
          </a:xfrm>
          <a:prstGeom prst="rect">
            <a:avLst/>
          </a:prstGeom>
        </p:spPr>
      </p:pic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맑은 고딕" pitchFamily="50" charset="-127"/>
                <a:ea typeface="맑은 고딕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맑은 고딕" pitchFamily="50" charset="-127"/>
                <a:ea typeface="맑은 고딕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57" name="제목 1"/>
          <p:cNvSpPr>
            <a:spLocks noGrp="1"/>
          </p:cNvSpPr>
          <p:nvPr>
            <p:ph type="ctrTitle" hasCustomPrompt="1"/>
          </p:nvPr>
        </p:nvSpPr>
        <p:spPr>
          <a:xfrm>
            <a:off x="2009125" y="2340472"/>
            <a:ext cx="9424702" cy="936321"/>
          </a:xfrm>
        </p:spPr>
        <p:txBody>
          <a:bodyPr anchor="t">
            <a:spAutoFit/>
          </a:bodyPr>
          <a:lstStyle>
            <a:lvl1pPr algn="ctr">
              <a:defRPr kumimoji="1" lang="ko-KR" altLang="en-US" sz="5400" b="1" i="0" u="none" strike="noStrike" kern="1200" cap="none" normalizeH="0" baseline="0" dirty="0" smtClean="0">
                <a:ln>
                  <a:noFill/>
                </a:ln>
                <a:solidFill>
                  <a:srgbClr val="2D5542"/>
                </a:solidFill>
                <a:effectLst/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1pPr>
          </a:lstStyle>
          <a:p>
            <a:r>
              <a:rPr lang="ko-KR" altLang="en-US" dirty="0"/>
              <a:t>제목을 입력하세요</a:t>
            </a:r>
          </a:p>
        </p:txBody>
      </p:sp>
      <p:sp>
        <p:nvSpPr>
          <p:cNvPr id="59" name="텍스트 개체 틀 58"/>
          <p:cNvSpPr>
            <a:spLocks noGrp="1"/>
          </p:cNvSpPr>
          <p:nvPr>
            <p:ph type="body" sz="quarter" idx="13" hasCustomPrompt="1"/>
          </p:nvPr>
        </p:nvSpPr>
        <p:spPr>
          <a:xfrm>
            <a:off x="2013650" y="3367531"/>
            <a:ext cx="9415653" cy="413101"/>
          </a:xfrm>
        </p:spPr>
        <p:txBody>
          <a:bodyPr anchor="t">
            <a:spAutoFit/>
          </a:bodyPr>
          <a:lstStyle>
            <a:lvl1pPr algn="ctr">
              <a:buNone/>
              <a:defRPr kumimoji="1" lang="ko-KR" altLang="en-US" sz="2000" b="1" i="0" u="none" strike="noStrike" kern="1200" cap="none" normalizeH="0" baseline="0" dirty="0" smtClean="0">
                <a:ln>
                  <a:noFill/>
                </a:ln>
                <a:solidFill>
                  <a:srgbClr val="2D5542"/>
                </a:solidFill>
                <a:effectLst/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1pPr>
          </a:lstStyle>
          <a:p>
            <a:pPr lvl="0"/>
            <a:r>
              <a:rPr lang="ko-KR" altLang="en-US" dirty="0"/>
              <a:t>제목을 입력하세요</a:t>
            </a:r>
          </a:p>
        </p:txBody>
      </p:sp>
      <p:sp>
        <p:nvSpPr>
          <p:cNvPr id="13" name="텍스트 개체 틀 58"/>
          <p:cNvSpPr>
            <a:spLocks noGrp="1"/>
          </p:cNvSpPr>
          <p:nvPr>
            <p:ph type="body" sz="quarter" idx="14" hasCustomPrompt="1"/>
          </p:nvPr>
        </p:nvSpPr>
        <p:spPr>
          <a:xfrm>
            <a:off x="2013650" y="3797837"/>
            <a:ext cx="9415653" cy="289991"/>
          </a:xfrm>
        </p:spPr>
        <p:txBody>
          <a:bodyPr anchor="t">
            <a:spAutoFit/>
          </a:bodyPr>
          <a:lstStyle>
            <a:lvl1pPr algn="ctr">
              <a:buNone/>
              <a:defRPr kumimoji="1" lang="ko-KR" altLang="en-US" sz="1200" b="0" i="0" u="none" strike="noStrike" kern="1200" cap="none" normalizeH="0" baseline="0" dirty="0" smtClean="0">
                <a:ln>
                  <a:noFill/>
                </a:ln>
                <a:solidFill>
                  <a:srgbClr val="2D5542"/>
                </a:solidFill>
                <a:effectLst/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1pPr>
          </a:lstStyle>
          <a:p>
            <a:pPr lvl="0"/>
            <a:r>
              <a:rPr lang="ko-KR" altLang="en-US" dirty="0"/>
              <a:t>소제목을 입력하세요</a:t>
            </a:r>
          </a:p>
        </p:txBody>
      </p:sp>
      <p:sp>
        <p:nvSpPr>
          <p:cNvPr id="14" name="텍스트 개체 틀 40"/>
          <p:cNvSpPr>
            <a:spLocks noGrp="1"/>
          </p:cNvSpPr>
          <p:nvPr>
            <p:ph type="body" sz="quarter" idx="15" hasCustomPrompt="1"/>
          </p:nvPr>
        </p:nvSpPr>
        <p:spPr>
          <a:xfrm>
            <a:off x="5725628" y="4687645"/>
            <a:ext cx="1991696" cy="336157"/>
          </a:xfrm>
        </p:spPr>
        <p:txBody>
          <a:bodyPr>
            <a:spAutoFit/>
          </a:bodyPr>
          <a:lstStyle>
            <a:lvl1pPr algn="ctr">
              <a:buNone/>
              <a:defRPr kumimoji="1" lang="ko-KR" altLang="en-US" sz="1500" b="1" i="0" u="none" strike="noStrike" kern="1200" cap="none" normalizeH="0" baseline="0" dirty="0" smtClean="0">
                <a:ln>
                  <a:noFill/>
                </a:ln>
                <a:solidFill>
                  <a:srgbClr val="707070"/>
                </a:solidFill>
                <a:effectLst/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1pPr>
          </a:lstStyle>
          <a:p>
            <a:pPr lvl="0"/>
            <a:r>
              <a:rPr lang="en-US" altLang="ko-KR" dirty="0"/>
              <a:t>Logo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제목 및 내용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12424407" y="317030"/>
            <a:ext cx="701868" cy="335473"/>
          </a:xfrm>
          <a:prstGeom prst="rect">
            <a:avLst/>
          </a:prstGeom>
        </p:spPr>
        <p:txBody>
          <a:bodyPr/>
          <a:lstStyle>
            <a:lvl1pPr algn="r">
              <a:defRPr sz="1764" b="1">
                <a:ln>
                  <a:noFill/>
                </a:ln>
                <a:solidFill>
                  <a:schemeClr val="bg1"/>
                </a:solidFill>
              </a:defRPr>
            </a:lvl1pPr>
          </a:lstStyle>
          <a:p>
            <a:fld id="{925020C4-ABE2-4ABF-BF51-9A6586E3E3BE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2290" y1="32919" x2="2290" y2="32919"/>
                        <a14:foregroundMark x1="6489" y1="75776" x2="6489" y2="75776"/>
                        <a14:foregroundMark x1="6234" y1="70807" x2="6234" y2="88820"/>
                        <a14:foregroundMark x1="6489" y1="63354" x2="6489" y2="63354"/>
                        <a14:foregroundMark x1="12595" y1="92547" x2="12595" y2="92547"/>
                        <a14:foregroundMark x1="14122" y1="88820" x2="14122" y2="88820"/>
                        <a14:foregroundMark x1="11705" y1="43478" x2="11705" y2="43478"/>
                        <a14:foregroundMark x1="13359" y1="35404" x2="13359" y2="35404"/>
                        <a14:foregroundMark x1="15394" y1="50311" x2="15394" y2="50311"/>
                        <a14:foregroundMark x1="13359" y1="39130" x2="17048" y2="58385"/>
                        <a14:foregroundMark x1="18830" y1="30435" x2="18830" y2="39130"/>
                        <a14:foregroundMark x1="18321" y1="8696" x2="23282" y2="6832"/>
                        <a14:foregroundMark x1="27481" y1="42236" x2="28499" y2="72050"/>
                        <a14:foregroundMark x1="41858" y1="35404" x2="41858" y2="35404"/>
                        <a14:foregroundMark x1="46692" y1="39752" x2="46692" y2="39752"/>
                        <a14:foregroundMark x1="44148" y1="65839" x2="44148" y2="65839"/>
                        <a14:foregroundMark x1="50254" y1="49689" x2="50254" y2="49689"/>
                        <a14:foregroundMark x1="56489" y1="35404" x2="56489" y2="35404"/>
                        <a14:foregroundMark x1="62087" y1="45963" x2="62087" y2="45963"/>
                        <a14:foregroundMark x1="55598" y1="73913" x2="55598" y2="73913"/>
                        <a14:foregroundMark x1="72392" y1="57764" x2="72392" y2="57764"/>
                        <a14:foregroundMark x1="82188" y1="31056" x2="82188" y2="31056"/>
                        <a14:foregroundMark x1="86005" y1="34783" x2="86005" y2="34783"/>
                        <a14:foregroundMark x1="84478" y1="61491" x2="84478" y2="61491"/>
                        <a14:foregroundMark x1="97710" y1="39752" x2="97710" y2="39752"/>
                        <a14:foregroundMark x1="95293" y1="60248" x2="95293" y2="6024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194202"/>
            <a:ext cx="2698728" cy="367061"/>
          </a:xfrm>
          <a:prstGeom prst="rect">
            <a:avLst/>
          </a:prstGeom>
        </p:spPr>
      </p:pic>
      <p:sp>
        <p:nvSpPr>
          <p:cNvPr id="2" name="TextBox 1"/>
          <p:cNvSpPr txBox="1"/>
          <p:nvPr userDrawn="1"/>
        </p:nvSpPr>
        <p:spPr>
          <a:xfrm>
            <a:off x="11273531" y="7179215"/>
            <a:ext cx="2169419" cy="363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64" dirty="0">
                <a:solidFill>
                  <a:schemeClr val="tx1">
                    <a:lumMod val="50000"/>
                    <a:lumOff val="50000"/>
                  </a:schemeClr>
                </a:solidFill>
                <a:latin typeface="한컴 소망 M" panose="02020603020101020101" pitchFamily="18" charset="-127"/>
                <a:ea typeface="한컴 소망 M" panose="02020603020101020101" pitchFamily="18" charset="-127"/>
              </a:rPr>
              <a:t>컴퓨터공학부</a:t>
            </a:r>
          </a:p>
        </p:txBody>
      </p:sp>
    </p:spTree>
    <p:extLst>
      <p:ext uri="{BB962C8B-B14F-4D97-AF65-F5344CB8AC3E}">
        <p14:creationId xmlns:p14="http://schemas.microsoft.com/office/powerpoint/2010/main" val="36923732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92356" y="152802"/>
            <a:ext cx="8458238" cy="360040"/>
          </a:xfrm>
        </p:spPr>
        <p:txBody>
          <a:bodyPr>
            <a:noAutofit/>
          </a:bodyPr>
          <a:lstStyle>
            <a:lvl1pPr>
              <a:defRPr sz="3200"/>
            </a:lvl1pPr>
          </a:lstStyle>
          <a:p>
            <a:r>
              <a:rPr kumimoji="0" lang="ko-KR" altLang="en-US" dirty="0"/>
              <a:t>마스터 제목 스타일 편집</a:t>
            </a:r>
            <a:endParaRPr kumimoji="0" 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900678" y="1478259"/>
            <a:ext cx="11986630" cy="5557451"/>
          </a:xfrm>
        </p:spPr>
        <p:txBody>
          <a:bodyPr/>
          <a:lstStyle>
            <a:lvl1pPr>
              <a:defRPr sz="2646"/>
            </a:lvl1pPr>
            <a:lvl2pPr>
              <a:defRPr sz="2205"/>
            </a:lvl2pPr>
            <a:lvl3pPr>
              <a:defRPr sz="1985">
                <a:latin typeface="HY나무L" pitchFamily="18" charset="-127"/>
                <a:ea typeface="HY나무L" pitchFamily="18" charset="-127"/>
              </a:defRPr>
            </a:lvl3pPr>
            <a:lvl4pPr>
              <a:defRPr sz="1544">
                <a:latin typeface="휴먼편지체" pitchFamily="18" charset="-127"/>
                <a:ea typeface="휴먼편지체" pitchFamily="18" charset="-127"/>
              </a:defRPr>
            </a:lvl4pPr>
          </a:lstStyle>
          <a:p>
            <a:pPr lvl="0" eaLnBrk="1" latinLnBrk="0" hangingPunct="1"/>
            <a:r>
              <a:rPr lang="ko-KR" altLang="en-US" dirty="0"/>
              <a:t>마스터 텍스트 스타일을 편집합니다</a:t>
            </a:r>
          </a:p>
          <a:p>
            <a:pPr lvl="1" eaLnBrk="1" latinLnBrk="0" hangingPunct="1"/>
            <a:r>
              <a:rPr lang="ko-KR" altLang="en-US" dirty="0"/>
              <a:t>둘째 수준</a:t>
            </a:r>
          </a:p>
          <a:p>
            <a:pPr lvl="2" eaLnBrk="1" latinLnBrk="0" hangingPunct="1"/>
            <a:r>
              <a:rPr lang="ko-KR" altLang="en-US" dirty="0"/>
              <a:t>셋째 수준</a:t>
            </a:r>
          </a:p>
          <a:p>
            <a:pPr lvl="3" eaLnBrk="1" latinLnBrk="0" hangingPunct="1"/>
            <a:r>
              <a:rPr lang="ko-KR" altLang="en-US" dirty="0"/>
              <a:t>넷째 수준</a:t>
            </a:r>
          </a:p>
          <a:p>
            <a:pPr lvl="4" eaLnBrk="1" latinLnBrk="0" hangingPunct="1"/>
            <a:r>
              <a:rPr lang="ko-KR" altLang="en-US" dirty="0"/>
              <a:t>다섯째 수준</a:t>
            </a:r>
            <a:endParaRPr kumimoji="0" 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789233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43941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microsoft.com/office/2007/relationships/hdphoto" Target="../media/hdphoto1.wdp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 preferRelativeResize="0">
            <a:picLocks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" y="1111"/>
            <a:ext cx="13441673" cy="6753268"/>
          </a:xfrm>
          <a:prstGeom prst="rect">
            <a:avLst/>
          </a:prstGeom>
        </p:spPr>
      </p:pic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1536899" y="49009"/>
            <a:ext cx="6841416" cy="597509"/>
          </a:xfrm>
          <a:prstGeom prst="rect">
            <a:avLst/>
          </a:prstGeom>
        </p:spPr>
        <p:txBody>
          <a:bodyPr vert="horz" lIns="104306" tIns="52153" rIns="104306" bIns="52153" rtlCol="0" anchor="ctr">
            <a:no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72148" y="1764295"/>
            <a:ext cx="12098655" cy="4990084"/>
          </a:xfrm>
          <a:prstGeom prst="rect">
            <a:avLst/>
          </a:prstGeom>
        </p:spPr>
        <p:txBody>
          <a:bodyPr vert="horz" lIns="104306" tIns="52153" rIns="104306" bIns="52153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72148" y="7008172"/>
            <a:ext cx="3136689" cy="402567"/>
          </a:xfrm>
          <a:prstGeom prst="rect">
            <a:avLst/>
          </a:prstGeom>
        </p:spPr>
        <p:txBody>
          <a:bodyPr vert="horz" lIns="104306" tIns="52153" rIns="104306" bIns="52153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593009" y="7008172"/>
            <a:ext cx="4256934" cy="402567"/>
          </a:xfrm>
          <a:prstGeom prst="rect">
            <a:avLst/>
          </a:prstGeom>
        </p:spPr>
        <p:txBody>
          <a:bodyPr vert="horz" lIns="104306" tIns="52153" rIns="104306" bIns="52153" rtlCol="0" anchor="ctr"/>
          <a:lstStyle>
            <a:lvl1pPr algn="ctr">
              <a:defRPr sz="1400">
                <a:solidFill>
                  <a:schemeClr val="tx1">
                    <a:tint val="75000"/>
                  </a:schemeClr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 rotWithShape="1">
          <a:blip r:embed="rId11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 t="9000"/>
          <a:stretch/>
        </p:blipFill>
        <p:spPr>
          <a:xfrm>
            <a:off x="11151284" y="49009"/>
            <a:ext cx="2258566" cy="64807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TextBox 5"/>
          <p:cNvSpPr txBox="1"/>
          <p:nvPr userDrawn="1"/>
        </p:nvSpPr>
        <p:spPr>
          <a:xfrm>
            <a:off x="12689770" y="6948983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C8A4FA48-44A0-411E-95BB-9C2B7F71404B}" type="slidenum">
              <a:rPr lang="ko-KR" altLang="en-US" sz="1800" smtClean="0"/>
              <a:t>‹#›</a:t>
            </a:fld>
            <a:endParaRPr lang="ko-KR" altLang="en-US" sz="180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51" r:id="rId3"/>
    <p:sldLayoutId id="2147483650" r:id="rId4"/>
    <p:sldLayoutId id="2147483655" r:id="rId5"/>
    <p:sldLayoutId id="2147483657" r:id="rId6"/>
    <p:sldLayoutId id="2147483658" r:id="rId7"/>
    <p:sldLayoutId id="2147483662" r:id="rId8"/>
  </p:sldLayoutIdLst>
  <p:hf sldNum="0" hdr="0" ftr="0" dt="0"/>
  <p:txStyles>
    <p:titleStyle>
      <a:lvl1pPr algn="l" defTabSz="1043056" rtl="0" eaLnBrk="1" latinLnBrk="1" hangingPunct="1">
        <a:spcBef>
          <a:spcPct val="0"/>
        </a:spcBef>
        <a:buNone/>
        <a:defRPr sz="3600" kern="120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HY헤드라인M" panose="02030600000101010101" pitchFamily="18" charset="-127"/>
          <a:ea typeface="HY헤드라인M" panose="02030600000101010101" pitchFamily="18" charset="-127"/>
          <a:cs typeface="+mj-cs"/>
        </a:defRPr>
      </a:lvl1pPr>
    </p:titleStyle>
    <p:bodyStyle>
      <a:lvl1pPr marL="391146" indent="-391146" algn="l" defTabSz="1043056" rtl="0" eaLnBrk="1" latinLnBrk="1" hangingPunct="1">
        <a:spcBef>
          <a:spcPct val="20000"/>
        </a:spcBef>
        <a:buFont typeface="Arial" pitchFamily="34" charset="0"/>
        <a:buChar char="•"/>
        <a:defRPr sz="37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847483" indent="-325955" algn="l" defTabSz="1043056" rtl="0" eaLnBrk="1" latinLnBrk="1" hangingPunct="1">
        <a:spcBef>
          <a:spcPct val="20000"/>
        </a:spcBef>
        <a:buFont typeface="Arial" pitchFamily="34" charset="0"/>
        <a:buChar char="–"/>
        <a:defRPr sz="32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2pPr>
      <a:lvl3pPr marL="1303820" indent="-260764" algn="l" defTabSz="1043056" rtl="0" eaLnBrk="1" latinLnBrk="1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3pPr>
      <a:lvl4pPr marL="1825348" indent="-260764" algn="l" defTabSz="1043056" rtl="0" eaLnBrk="1" latinLnBrk="1" hangingPunct="1">
        <a:spcBef>
          <a:spcPct val="20000"/>
        </a:spcBef>
        <a:buFont typeface="Arial" pitchFamily="34" charset="0"/>
        <a:buChar char="–"/>
        <a:defRPr sz="23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4pPr>
      <a:lvl5pPr marL="2346876" indent="-260764" algn="l" defTabSz="1043056" rtl="0" eaLnBrk="1" latinLnBrk="1" hangingPunct="1">
        <a:spcBef>
          <a:spcPct val="20000"/>
        </a:spcBef>
        <a:buFont typeface="Arial" pitchFamily="34" charset="0"/>
        <a:buChar char="»"/>
        <a:defRPr sz="23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5pPr>
      <a:lvl6pPr marL="2868404" indent="-260764" algn="l" defTabSz="1043056" rtl="0" eaLnBrk="1" latinLnBrk="1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6pPr>
      <a:lvl7pPr marL="3389932" indent="-260764" algn="l" defTabSz="1043056" rtl="0" eaLnBrk="1" latinLnBrk="1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7pPr>
      <a:lvl8pPr marL="3911460" indent="-260764" algn="l" defTabSz="1043056" rtl="0" eaLnBrk="1" latinLnBrk="1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8pPr>
      <a:lvl9pPr marL="4432988" indent="-260764" algn="l" defTabSz="1043056" rtl="0" eaLnBrk="1" latinLnBrk="1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21528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43056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564584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086112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607640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129168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650696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172224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8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8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8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8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4"/>
          <p:cNvSpPr>
            <a:spLocks noChangeArrowheads="1"/>
          </p:cNvSpPr>
          <p:nvPr/>
        </p:nvSpPr>
        <p:spPr bwMode="auto">
          <a:xfrm>
            <a:off x="9025731" y="6732959"/>
            <a:ext cx="4568825" cy="360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latinLnBrk="1" hangingPunct="1"/>
            <a:r>
              <a:rPr kumimoji="0" lang="ko-KR" altLang="en-US" sz="1600" spc="300" dirty="0">
                <a:solidFill>
                  <a:schemeClr val="bg1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인하공업전문대 컴퓨터정보학과</a:t>
            </a:r>
            <a:endParaRPr lang="en-US" altLang="ko-KR" sz="1600" spc="300" dirty="0">
              <a:solidFill>
                <a:schemeClr val="bg1">
                  <a:lumMod val="50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5" name="Text Box 10"/>
          <p:cNvSpPr txBox="1">
            <a:spLocks noChangeArrowheads="1"/>
          </p:cNvSpPr>
          <p:nvPr/>
        </p:nvSpPr>
        <p:spPr bwMode="auto">
          <a:xfrm>
            <a:off x="3988354" y="2736277"/>
            <a:ext cx="5184576" cy="9047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/>
          <a:lstStyle/>
          <a:p>
            <a:pPr algn="ctr" eaLnBrk="1" latinLnBrk="1" hangingPunct="1">
              <a:defRPr/>
            </a:pPr>
            <a:r>
              <a:rPr lang="ko-KR" altLang="en-US" sz="4800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웹프로그래밍</a:t>
            </a:r>
            <a:endParaRPr lang="ko-KR" altLang="en-US" sz="4400" dirty="0">
              <a:solidFill>
                <a:schemeClr val="accent4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6" name="Text Box 10"/>
          <p:cNvSpPr txBox="1">
            <a:spLocks noChangeArrowheads="1"/>
          </p:cNvSpPr>
          <p:nvPr/>
        </p:nvSpPr>
        <p:spPr bwMode="auto">
          <a:xfrm>
            <a:off x="4453223" y="2178997"/>
            <a:ext cx="4536504" cy="4798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/>
          <a:lstStyle/>
          <a:p>
            <a:pPr algn="ctr" eaLnBrk="1" latinLnBrk="1" hangingPunct="1">
              <a:defRPr/>
            </a:pPr>
            <a:r>
              <a:rPr lang="en-US" altLang="ko-KR" sz="2800" dirty="0">
                <a:solidFill>
                  <a:schemeClr val="accent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HTML+CSS3+JavaScript</a:t>
            </a:r>
            <a:endParaRPr lang="ko-KR" altLang="en-US" sz="2800" dirty="0">
              <a:solidFill>
                <a:schemeClr val="accent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C69F2B-E466-4A0D-8CB7-0D578E274DD5}"/>
              </a:ext>
            </a:extLst>
          </p:cNvPr>
          <p:cNvSpPr txBox="1"/>
          <p:nvPr/>
        </p:nvSpPr>
        <p:spPr>
          <a:xfrm>
            <a:off x="5137299" y="3924647"/>
            <a:ext cx="316835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9</a:t>
            </a:r>
            <a:r>
              <a:rPr lang="ko-KR" altLang="en-US" dirty="0"/>
              <a:t>주차 </a:t>
            </a:r>
            <a:r>
              <a:rPr lang="en-US" altLang="ko-KR" dirty="0"/>
              <a:t>1</a:t>
            </a:r>
            <a:r>
              <a:rPr lang="ko-KR" altLang="en-US" dirty="0"/>
              <a:t>차시</a:t>
            </a:r>
            <a:r>
              <a:rPr lang="en-US" altLang="ko-KR" dirty="0"/>
              <a:t>~3</a:t>
            </a:r>
            <a:r>
              <a:rPr lang="ko-KR" altLang="en-US" dirty="0"/>
              <a:t>차시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68947" y="45247"/>
            <a:ext cx="9865096" cy="597509"/>
          </a:xfrm>
        </p:spPr>
        <p:txBody>
          <a:bodyPr>
            <a:normAutofit/>
          </a:bodyPr>
          <a:lstStyle/>
          <a:p>
            <a:pPr fontAlgn="base"/>
            <a:r>
              <a:rPr lang="ko-KR" altLang="en-US" sz="2800" dirty="0"/>
              <a:t>예제 </a:t>
            </a:r>
            <a:r>
              <a:rPr lang="en-US" altLang="ko-KR" sz="2800" dirty="0"/>
              <a:t>6–3 </a:t>
            </a:r>
            <a:r>
              <a:rPr lang="ko-KR" altLang="en-US" sz="2800" dirty="0"/>
              <a:t>자바스크립트 파일 작성 및 불러오기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2267039" y="3801170"/>
            <a:ext cx="4415322" cy="294247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98450"/>
            <a:r>
              <a:rPr lang="en-US" altLang="ko-KR" sz="1323" dirty="0"/>
              <a:t>&lt;!DOCTYPE html&gt;</a:t>
            </a:r>
          </a:p>
          <a:p>
            <a:pPr defTabSz="198450"/>
            <a:r>
              <a:rPr lang="en-US" altLang="ko-KR" sz="1323" dirty="0"/>
              <a:t>&lt;html&gt;</a:t>
            </a:r>
          </a:p>
          <a:p>
            <a:pPr defTabSz="198450"/>
            <a:r>
              <a:rPr lang="en-US" altLang="ko-KR" sz="1323" dirty="0"/>
              <a:t>&lt;head&gt;&lt;title&gt;</a:t>
            </a:r>
            <a:r>
              <a:rPr lang="ko-KR" altLang="en-US" sz="1323" dirty="0"/>
              <a:t>외부 파일에 자바스크립트 작성</a:t>
            </a:r>
            <a:r>
              <a:rPr lang="en-US" altLang="ko-KR" sz="1323" dirty="0"/>
              <a:t>&lt;/title&gt;</a:t>
            </a:r>
          </a:p>
          <a:p>
            <a:pPr defTabSz="198450"/>
            <a:r>
              <a:rPr lang="en-US" altLang="ko-KR" sz="1323" b="1" dirty="0"/>
              <a:t>&lt;script </a:t>
            </a:r>
            <a:r>
              <a:rPr lang="en-US" altLang="ko-KR" sz="1323" b="1" dirty="0" err="1"/>
              <a:t>src</a:t>
            </a:r>
            <a:r>
              <a:rPr lang="en-US" altLang="ko-KR" sz="1323" b="1" dirty="0"/>
              <a:t>="lib.js"&gt;</a:t>
            </a:r>
          </a:p>
          <a:p>
            <a:pPr defTabSz="198450"/>
            <a:r>
              <a:rPr lang="en-US" altLang="ko-KR" sz="1323" b="1" dirty="0"/>
              <a:t>&lt;/script&gt;</a:t>
            </a:r>
          </a:p>
          <a:p>
            <a:pPr defTabSz="198450"/>
            <a:r>
              <a:rPr lang="en-US" altLang="ko-KR" sz="1323" dirty="0"/>
              <a:t>&lt;/head&gt;</a:t>
            </a:r>
          </a:p>
          <a:p>
            <a:pPr defTabSz="198450"/>
            <a:r>
              <a:rPr lang="en-US" altLang="ko-KR" sz="1323" dirty="0"/>
              <a:t>&lt;body&gt;</a:t>
            </a:r>
          </a:p>
          <a:p>
            <a:pPr defTabSz="198450"/>
            <a:r>
              <a:rPr lang="en-US" altLang="ko-KR" sz="1323" dirty="0"/>
              <a:t>&lt;h3&gt;</a:t>
            </a:r>
            <a:r>
              <a:rPr lang="ko-KR" altLang="en-US" sz="1323" dirty="0"/>
              <a:t>마우스 올려 보세요</a:t>
            </a:r>
            <a:r>
              <a:rPr lang="en-US" altLang="ko-KR" sz="1323" dirty="0"/>
              <a:t>&lt;/h3&gt;</a:t>
            </a:r>
          </a:p>
          <a:p>
            <a:pPr defTabSz="198450"/>
            <a:r>
              <a:rPr lang="en-US" altLang="ko-KR" sz="1323" dirty="0"/>
              <a:t>&lt;</a:t>
            </a:r>
            <a:r>
              <a:rPr lang="en-US" altLang="ko-KR" sz="1323" dirty="0" err="1"/>
              <a:t>hr</a:t>
            </a:r>
            <a:r>
              <a:rPr lang="en-US" altLang="ko-KR" sz="1323" dirty="0"/>
              <a:t>&gt;</a:t>
            </a:r>
          </a:p>
          <a:p>
            <a:pPr defTabSz="198450"/>
            <a:r>
              <a:rPr lang="en-US" altLang="ko-KR" sz="1323" dirty="0"/>
              <a:t>&lt;</a:t>
            </a:r>
            <a:r>
              <a:rPr lang="en-US" altLang="ko-KR" sz="1323" dirty="0" err="1"/>
              <a:t>img</a:t>
            </a:r>
            <a:r>
              <a:rPr lang="en-US" altLang="ko-KR" sz="1323" dirty="0"/>
              <a:t> </a:t>
            </a:r>
            <a:r>
              <a:rPr lang="en-US" altLang="ko-KR" sz="1323" dirty="0" err="1"/>
              <a:t>src</a:t>
            </a:r>
            <a:r>
              <a:rPr lang="en-US" altLang="ko-KR" sz="1323" dirty="0"/>
              <a:t>="media/apple.png" alt="</a:t>
            </a:r>
            <a:r>
              <a:rPr lang="ko-KR" altLang="en-US" sz="1323" dirty="0"/>
              <a:t>이미지</a:t>
            </a:r>
            <a:r>
              <a:rPr lang="en-US" altLang="ko-KR" sz="1323" dirty="0"/>
              <a:t>" </a:t>
            </a:r>
          </a:p>
          <a:p>
            <a:pPr defTabSz="198450"/>
            <a:r>
              <a:rPr lang="en-US" altLang="ko-KR" sz="1323" dirty="0"/>
              <a:t>		</a:t>
            </a:r>
            <a:r>
              <a:rPr lang="en-US" altLang="ko-KR" sz="1323" b="1" dirty="0" err="1"/>
              <a:t>onmouseover</a:t>
            </a:r>
            <a:r>
              <a:rPr lang="en-US" altLang="ko-KR" sz="1323" b="1" dirty="0"/>
              <a:t>="over(this)"</a:t>
            </a:r>
          </a:p>
          <a:p>
            <a:pPr defTabSz="198450"/>
            <a:r>
              <a:rPr lang="en-US" altLang="ko-KR" sz="1323" b="1" dirty="0"/>
              <a:t>		</a:t>
            </a:r>
            <a:r>
              <a:rPr lang="en-US" altLang="ko-KR" sz="1323" b="1" dirty="0" err="1"/>
              <a:t>onmouseout</a:t>
            </a:r>
            <a:r>
              <a:rPr lang="en-US" altLang="ko-KR" sz="1323" b="1" dirty="0"/>
              <a:t>="out(this)"</a:t>
            </a:r>
            <a:r>
              <a:rPr lang="en-US" altLang="ko-KR" sz="1323" dirty="0"/>
              <a:t>&gt;</a:t>
            </a:r>
          </a:p>
          <a:p>
            <a:pPr defTabSz="198450"/>
            <a:r>
              <a:rPr lang="en-US" altLang="ko-KR" sz="1323" dirty="0"/>
              <a:t>&lt;/body&gt;</a:t>
            </a:r>
          </a:p>
          <a:p>
            <a:pPr defTabSz="198450"/>
            <a:r>
              <a:rPr lang="en-US" altLang="ko-KR" sz="1323" dirty="0"/>
              <a:t>&lt;/html&gt;</a:t>
            </a:r>
            <a:endParaRPr lang="ko-KR" altLang="en-US" sz="1323" dirty="0"/>
          </a:p>
        </p:txBody>
      </p:sp>
      <p:sp>
        <p:nvSpPr>
          <p:cNvPr id="9" name="타원 8"/>
          <p:cNvSpPr/>
          <p:nvPr/>
        </p:nvSpPr>
        <p:spPr>
          <a:xfrm>
            <a:off x="2950929" y="4401000"/>
            <a:ext cx="1032098" cy="317569"/>
          </a:xfrm>
          <a:prstGeom prst="ellipse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315"/>
          </a:p>
        </p:txBody>
      </p:sp>
      <p:sp>
        <p:nvSpPr>
          <p:cNvPr id="8" name="직사각형 7"/>
          <p:cNvSpPr/>
          <p:nvPr/>
        </p:nvSpPr>
        <p:spPr>
          <a:xfrm>
            <a:off x="2246433" y="1241722"/>
            <a:ext cx="889303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/>
            <a:r>
              <a:rPr lang="ko-KR" altLang="en-US" sz="1800" kern="0" dirty="0">
                <a:latin typeface="+mj-ea"/>
                <a:ea typeface="+mj-ea"/>
              </a:rPr>
              <a:t>예제 </a:t>
            </a:r>
            <a:r>
              <a:rPr lang="en-US" altLang="ko-KR" sz="1800" kern="0" dirty="0">
                <a:latin typeface="+mj-ea"/>
                <a:ea typeface="+mj-ea"/>
              </a:rPr>
              <a:t>6–2</a:t>
            </a:r>
            <a:r>
              <a:rPr lang="ko-KR" altLang="en-US" sz="1800" kern="0" dirty="0">
                <a:latin typeface="+mj-ea"/>
                <a:ea typeface="+mj-ea"/>
              </a:rPr>
              <a:t>의 </a:t>
            </a:r>
            <a:r>
              <a:rPr lang="en-US" altLang="ko-KR" sz="1800" kern="0" dirty="0">
                <a:latin typeface="+mj-ea"/>
                <a:ea typeface="+mj-ea"/>
              </a:rPr>
              <a:t>&lt;script&gt; </a:t>
            </a:r>
            <a:r>
              <a:rPr lang="ko-KR" altLang="en-US" sz="1800" kern="0" dirty="0">
                <a:latin typeface="+mj-ea"/>
                <a:ea typeface="+mj-ea"/>
              </a:rPr>
              <a:t>태그에 들어 있는 자바스크립트 코드를 </a:t>
            </a:r>
            <a:r>
              <a:rPr lang="en-US" altLang="ko-KR" sz="1800" kern="0" dirty="0">
                <a:latin typeface="+mj-ea"/>
                <a:ea typeface="+mj-ea"/>
              </a:rPr>
              <a:t>lib.js </a:t>
            </a:r>
            <a:r>
              <a:rPr lang="ko-KR" altLang="en-US" sz="1800" kern="0" dirty="0">
                <a:latin typeface="+mj-ea"/>
                <a:ea typeface="+mj-ea"/>
              </a:rPr>
              <a:t>파일에 저장하고 불러와서 사용하도록 수정하라</a:t>
            </a:r>
            <a:r>
              <a:rPr lang="en-US" altLang="ko-KR" sz="1800" kern="0" dirty="0">
                <a:latin typeface="+mj-ea"/>
                <a:ea typeface="+mj-ea"/>
              </a:rPr>
              <a:t>.</a:t>
            </a:r>
            <a:endParaRPr lang="ko-KR" altLang="en-US" sz="1800" kern="0" dirty="0">
              <a:latin typeface="+mj-ea"/>
              <a:ea typeface="+mj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267039" y="2178020"/>
            <a:ext cx="3303832" cy="151740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98450"/>
            <a:r>
              <a:rPr lang="en-US" altLang="ko-KR" sz="1323" dirty="0"/>
              <a:t>/* </a:t>
            </a:r>
            <a:r>
              <a:rPr lang="ko-KR" altLang="en-US" sz="1323" dirty="0"/>
              <a:t>자바스크립트 파일 </a:t>
            </a:r>
            <a:r>
              <a:rPr lang="en-US" altLang="ko-KR" sz="1323" dirty="0"/>
              <a:t>lib.js */</a:t>
            </a:r>
          </a:p>
          <a:p>
            <a:pPr defTabSz="198450"/>
            <a:r>
              <a:rPr lang="en-US" altLang="ko-KR" sz="1323" dirty="0"/>
              <a:t>function over(</a:t>
            </a:r>
            <a:r>
              <a:rPr lang="en-US" altLang="ko-KR" sz="1323" dirty="0" err="1"/>
              <a:t>obj</a:t>
            </a:r>
            <a:r>
              <a:rPr lang="en-US" altLang="ko-KR" sz="1323" dirty="0"/>
              <a:t>) {</a:t>
            </a:r>
          </a:p>
          <a:p>
            <a:pPr defTabSz="198450"/>
            <a:r>
              <a:rPr lang="en-US" altLang="ko-KR" sz="1323" dirty="0"/>
              <a:t>	</a:t>
            </a:r>
            <a:r>
              <a:rPr lang="en-US" altLang="ko-KR" sz="1323" dirty="0" err="1"/>
              <a:t>obj.src</a:t>
            </a:r>
            <a:r>
              <a:rPr lang="en-US" altLang="ko-KR" sz="1323" dirty="0"/>
              <a:t>="media/banana.png";</a:t>
            </a:r>
          </a:p>
          <a:p>
            <a:pPr defTabSz="198450"/>
            <a:r>
              <a:rPr lang="en-US" altLang="ko-KR" sz="1323" dirty="0"/>
              <a:t>}</a:t>
            </a:r>
          </a:p>
          <a:p>
            <a:pPr defTabSz="198450"/>
            <a:r>
              <a:rPr lang="en-US" altLang="ko-KR" sz="1323" dirty="0"/>
              <a:t>function out(</a:t>
            </a:r>
            <a:r>
              <a:rPr lang="en-US" altLang="ko-KR" sz="1323" dirty="0" err="1"/>
              <a:t>obj</a:t>
            </a:r>
            <a:r>
              <a:rPr lang="en-US" altLang="ko-KR" sz="1323" dirty="0"/>
              <a:t>) {</a:t>
            </a:r>
          </a:p>
          <a:p>
            <a:pPr defTabSz="198450"/>
            <a:r>
              <a:rPr lang="en-US" altLang="ko-KR" sz="1323" dirty="0"/>
              <a:t>	</a:t>
            </a:r>
            <a:r>
              <a:rPr lang="en-US" altLang="ko-KR" sz="1323" dirty="0" err="1"/>
              <a:t>obj.src</a:t>
            </a:r>
            <a:r>
              <a:rPr lang="en-US" altLang="ko-KR" sz="1323" dirty="0"/>
              <a:t>="media/apple.png";</a:t>
            </a:r>
          </a:p>
          <a:p>
            <a:pPr defTabSz="198450"/>
            <a:r>
              <a:rPr lang="en-US" altLang="ko-KR" sz="1323" dirty="0"/>
              <a:t>}</a:t>
            </a:r>
          </a:p>
        </p:txBody>
      </p:sp>
      <p:sp>
        <p:nvSpPr>
          <p:cNvPr id="6" name="Text Box 9"/>
          <p:cNvSpPr txBox="1">
            <a:spLocks noChangeArrowheads="1"/>
          </p:cNvSpPr>
          <p:nvPr/>
        </p:nvSpPr>
        <p:spPr bwMode="auto">
          <a:xfrm>
            <a:off x="5581178" y="2153065"/>
            <a:ext cx="494045" cy="278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ko-KR" sz="1213" dirty="0">
                <a:solidFill>
                  <a:srgbClr val="C00000"/>
                </a:solidFill>
                <a:latin typeface="+mj-lt"/>
              </a:rPr>
              <a:t>lib.js</a:t>
            </a:r>
            <a:endParaRPr lang="ko-KR" altLang="en-US" sz="1213" dirty="0">
              <a:solidFill>
                <a:srgbClr val="C00000"/>
              </a:solidFill>
              <a:latin typeface="+mj-lt"/>
            </a:endParaRPr>
          </a:p>
        </p:txBody>
      </p:sp>
      <p:sp>
        <p:nvSpPr>
          <p:cNvPr id="11" name="자유형 10"/>
          <p:cNvSpPr/>
          <p:nvPr/>
        </p:nvSpPr>
        <p:spPr>
          <a:xfrm>
            <a:off x="4006590" y="3085769"/>
            <a:ext cx="2596379" cy="1474016"/>
          </a:xfrm>
          <a:custGeom>
            <a:avLst/>
            <a:gdLst>
              <a:gd name="connsiteX0" fmla="*/ 1440493 w 2407023"/>
              <a:gd name="connsiteY0" fmla="*/ 0 h 1490597"/>
              <a:gd name="connsiteX1" fmla="*/ 2248422 w 2407023"/>
              <a:gd name="connsiteY1" fmla="*/ 469726 h 1490597"/>
              <a:gd name="connsiteX2" fmla="*/ 2185792 w 2407023"/>
              <a:gd name="connsiteY2" fmla="*/ 1290181 h 1490597"/>
              <a:gd name="connsiteX3" fmla="*/ 0 w 2407023"/>
              <a:gd name="connsiteY3" fmla="*/ 1490597 h 1490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7023" h="1490597">
                <a:moveTo>
                  <a:pt x="1440493" y="0"/>
                </a:moveTo>
                <a:cubicBezTo>
                  <a:pt x="1782349" y="127348"/>
                  <a:pt x="2124206" y="254696"/>
                  <a:pt x="2248422" y="469726"/>
                </a:cubicBezTo>
                <a:cubicBezTo>
                  <a:pt x="2372639" y="684756"/>
                  <a:pt x="2560529" y="1120036"/>
                  <a:pt x="2185792" y="1290181"/>
                </a:cubicBezTo>
                <a:cubicBezTo>
                  <a:pt x="1811055" y="1460326"/>
                  <a:pt x="905527" y="1475461"/>
                  <a:pt x="0" y="1490597"/>
                </a:cubicBezTo>
              </a:path>
            </a:pathLst>
          </a:custGeom>
          <a:noFill/>
          <a:ln w="1270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315"/>
          </a:p>
        </p:txBody>
      </p:sp>
      <p:sp>
        <p:nvSpPr>
          <p:cNvPr id="13" name="Text Box 9"/>
          <p:cNvSpPr txBox="1">
            <a:spLocks noChangeArrowheads="1"/>
          </p:cNvSpPr>
          <p:nvPr/>
        </p:nvSpPr>
        <p:spPr bwMode="auto">
          <a:xfrm>
            <a:off x="5713711" y="2745738"/>
            <a:ext cx="806631" cy="465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ko-KR" sz="1213" dirty="0">
                <a:solidFill>
                  <a:srgbClr val="C00000"/>
                </a:solidFill>
              </a:rPr>
              <a:t>lib.js</a:t>
            </a:r>
            <a:endParaRPr lang="ko-KR" altLang="en-US" sz="1213" dirty="0">
              <a:solidFill>
                <a:srgbClr val="C00000"/>
              </a:solidFill>
            </a:endParaRPr>
          </a:p>
          <a:p>
            <a:pPr algn="ctr"/>
            <a:r>
              <a:rPr lang="ko-KR" altLang="en-US" sz="1213" dirty="0">
                <a:solidFill>
                  <a:srgbClr val="C00000"/>
                </a:solidFill>
                <a:latin typeface="+mj-lt"/>
              </a:rPr>
              <a:t>불러오기</a:t>
            </a: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8106" y="2574980"/>
            <a:ext cx="2205407" cy="2582646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3643" y="3924647"/>
            <a:ext cx="2205407" cy="2582646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25000" lnSpcReduction="20000"/>
          </a:bodyPr>
          <a:lstStyle/>
          <a:p>
            <a:fld id="{01870596-DAFA-46D2-82A7-2B6B5F8E0EA4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07123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7697" y="2113397"/>
            <a:ext cx="2318821" cy="2172369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68947" y="36215"/>
            <a:ext cx="8712968" cy="597509"/>
          </a:xfrm>
        </p:spPr>
        <p:txBody>
          <a:bodyPr>
            <a:normAutofit/>
          </a:bodyPr>
          <a:lstStyle/>
          <a:p>
            <a:pPr fontAlgn="base"/>
            <a:r>
              <a:rPr lang="ko-KR" altLang="en-US" sz="2800" dirty="0"/>
              <a:t>예제 </a:t>
            </a:r>
            <a:r>
              <a:rPr lang="en-US" altLang="ko-KR" sz="2800" dirty="0"/>
              <a:t>6–4 </a:t>
            </a:r>
            <a:r>
              <a:rPr lang="ko-KR" altLang="en-US" sz="2800" dirty="0"/>
              <a:t>링크의 </a:t>
            </a:r>
            <a:r>
              <a:rPr lang="en-US" altLang="ko-KR" sz="2800" dirty="0" err="1"/>
              <a:t>href</a:t>
            </a:r>
            <a:r>
              <a:rPr lang="ko-KR" altLang="en-US" sz="2800" dirty="0"/>
              <a:t>에 자바스크립트 코드 작성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2427519" y="2112535"/>
            <a:ext cx="4842921" cy="270625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98450"/>
            <a:r>
              <a:rPr lang="en-US" altLang="ko-KR" sz="1544" dirty="0"/>
              <a:t>&lt;!DOCTYPE html&gt;</a:t>
            </a:r>
          </a:p>
          <a:p>
            <a:pPr defTabSz="198450"/>
            <a:r>
              <a:rPr lang="en-US" altLang="ko-KR" sz="1544" dirty="0"/>
              <a:t>&lt;html&gt;</a:t>
            </a:r>
          </a:p>
          <a:p>
            <a:pPr defTabSz="198450"/>
            <a:r>
              <a:rPr lang="en-US" altLang="ko-KR" sz="1544" dirty="0"/>
              <a:t>&lt;head&gt;&lt;title&gt;URL</a:t>
            </a:r>
            <a:r>
              <a:rPr lang="ko-KR" altLang="en-US" sz="1544" dirty="0"/>
              <a:t>에 자바스크립트 작성</a:t>
            </a:r>
            <a:r>
              <a:rPr lang="en-US" altLang="ko-KR" sz="1544" dirty="0"/>
              <a:t>&lt;/title&gt;</a:t>
            </a:r>
          </a:p>
          <a:p>
            <a:pPr defTabSz="198450"/>
            <a:r>
              <a:rPr lang="en-US" altLang="ko-KR" sz="1544" dirty="0"/>
              <a:t>&lt;/head&gt;</a:t>
            </a:r>
          </a:p>
          <a:p>
            <a:pPr defTabSz="198450"/>
            <a:r>
              <a:rPr lang="en-US" altLang="ko-KR" sz="1544" dirty="0"/>
              <a:t>&lt;body&gt;</a:t>
            </a:r>
          </a:p>
          <a:p>
            <a:pPr defTabSz="198450"/>
            <a:r>
              <a:rPr lang="en-US" altLang="ko-KR" sz="1544" dirty="0"/>
              <a:t>&lt;h3&gt;</a:t>
            </a:r>
            <a:r>
              <a:rPr lang="ko-KR" altLang="en-US" sz="1544" dirty="0"/>
              <a:t>링크의 </a:t>
            </a:r>
            <a:r>
              <a:rPr lang="en-US" altLang="ko-KR" sz="1544" dirty="0" err="1"/>
              <a:t>href</a:t>
            </a:r>
            <a:r>
              <a:rPr lang="ko-KR" altLang="en-US" sz="1544" dirty="0"/>
              <a:t>에 자바스크립트 작성</a:t>
            </a:r>
            <a:r>
              <a:rPr lang="en-US" altLang="ko-KR" sz="1544" dirty="0"/>
              <a:t>&lt;/h3&gt;</a:t>
            </a:r>
          </a:p>
          <a:p>
            <a:pPr defTabSz="198450"/>
            <a:r>
              <a:rPr lang="en-US" altLang="ko-KR" sz="1544" dirty="0"/>
              <a:t>&lt;</a:t>
            </a:r>
            <a:r>
              <a:rPr lang="en-US" altLang="ko-KR" sz="1544" dirty="0" err="1"/>
              <a:t>hr</a:t>
            </a:r>
            <a:r>
              <a:rPr lang="en-US" altLang="ko-KR" sz="1544" dirty="0"/>
              <a:t>&gt;</a:t>
            </a:r>
          </a:p>
          <a:p>
            <a:pPr defTabSz="198450"/>
            <a:r>
              <a:rPr lang="en-US" altLang="ko-KR" sz="1544" dirty="0"/>
              <a:t>&lt;a </a:t>
            </a:r>
            <a:r>
              <a:rPr lang="en-US" altLang="ko-KR" sz="1544" dirty="0" err="1"/>
              <a:t>href</a:t>
            </a:r>
            <a:r>
              <a:rPr lang="en-US" altLang="ko-KR" sz="1544" dirty="0"/>
              <a:t>="</a:t>
            </a:r>
            <a:r>
              <a:rPr lang="en-US" altLang="ko-KR" sz="1544" b="1" dirty="0" err="1"/>
              <a:t>javascript:alert</a:t>
            </a:r>
            <a:r>
              <a:rPr lang="en-US" altLang="ko-KR" sz="1544" b="1" dirty="0"/>
              <a:t>('</a:t>
            </a:r>
            <a:r>
              <a:rPr lang="ko-KR" altLang="en-US" sz="1544" b="1" dirty="0"/>
              <a:t>클릭하셨어요</a:t>
            </a:r>
            <a:r>
              <a:rPr lang="en-US" altLang="ko-KR" sz="1544" b="1" dirty="0"/>
              <a:t>?')</a:t>
            </a:r>
            <a:r>
              <a:rPr lang="en-US" altLang="ko-KR" sz="1544" dirty="0"/>
              <a:t>"&gt;</a:t>
            </a:r>
          </a:p>
          <a:p>
            <a:pPr defTabSz="198450"/>
            <a:r>
              <a:rPr lang="en-US" altLang="ko-KR" sz="1544" dirty="0"/>
              <a:t>	</a:t>
            </a:r>
            <a:r>
              <a:rPr lang="ko-KR" altLang="en-US" sz="1544" dirty="0"/>
              <a:t>클릭해보세요</a:t>
            </a:r>
            <a:r>
              <a:rPr lang="en-US" altLang="ko-KR" sz="1544" dirty="0"/>
              <a:t>&lt;/a&gt;</a:t>
            </a:r>
          </a:p>
          <a:p>
            <a:pPr defTabSz="198450"/>
            <a:r>
              <a:rPr lang="en-US" altLang="ko-KR" sz="1544" dirty="0"/>
              <a:t>&lt;/body&gt;</a:t>
            </a:r>
          </a:p>
          <a:p>
            <a:pPr defTabSz="198450"/>
            <a:r>
              <a:rPr lang="en-US" altLang="ko-KR" sz="1544" dirty="0"/>
              <a:t>&lt;/html&gt;</a:t>
            </a:r>
            <a:endParaRPr lang="ko-KR" altLang="en-US" sz="1544" dirty="0"/>
          </a:p>
        </p:txBody>
      </p:sp>
      <p:grpSp>
        <p:nvGrpSpPr>
          <p:cNvPr id="9" name="그룹 8"/>
          <p:cNvGrpSpPr/>
          <p:nvPr/>
        </p:nvGrpSpPr>
        <p:grpSpPr>
          <a:xfrm>
            <a:off x="8490264" y="3501858"/>
            <a:ext cx="2526914" cy="1341459"/>
            <a:chOff x="4952090" y="792240"/>
            <a:chExt cx="4021072" cy="2070427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52090" y="792240"/>
              <a:ext cx="2208280" cy="2070427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60370" y="792240"/>
              <a:ext cx="1812792" cy="2058550"/>
            </a:xfrm>
            <a:prstGeom prst="rect">
              <a:avLst/>
            </a:prstGeom>
          </p:spPr>
        </p:pic>
      </p:grpSp>
      <p:sp>
        <p:nvSpPr>
          <p:cNvPr id="13" name="타원 12"/>
          <p:cNvSpPr/>
          <p:nvPr/>
        </p:nvSpPr>
        <p:spPr>
          <a:xfrm>
            <a:off x="7463288" y="3719349"/>
            <a:ext cx="920927" cy="317569"/>
          </a:xfrm>
          <a:prstGeom prst="ellipse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315"/>
          </a:p>
        </p:txBody>
      </p:sp>
      <p:sp>
        <p:nvSpPr>
          <p:cNvPr id="11" name="자유형 10"/>
          <p:cNvSpPr/>
          <p:nvPr/>
        </p:nvSpPr>
        <p:spPr>
          <a:xfrm>
            <a:off x="7903645" y="4035199"/>
            <a:ext cx="595543" cy="336056"/>
          </a:xfrm>
          <a:custGeom>
            <a:avLst/>
            <a:gdLst>
              <a:gd name="connsiteX0" fmla="*/ 0 w 540152"/>
              <a:gd name="connsiteY0" fmla="*/ 0 h 304800"/>
              <a:gd name="connsiteX1" fmla="*/ 123464 w 540152"/>
              <a:gd name="connsiteY1" fmla="*/ 235352 h 304800"/>
              <a:gd name="connsiteX2" fmla="*/ 540152 w 540152"/>
              <a:gd name="connsiteY2" fmla="*/ 304800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40152" h="304800">
                <a:moveTo>
                  <a:pt x="0" y="0"/>
                </a:moveTo>
                <a:cubicBezTo>
                  <a:pt x="16719" y="92276"/>
                  <a:pt x="33439" y="184552"/>
                  <a:pt x="123464" y="235352"/>
                </a:cubicBezTo>
                <a:cubicBezTo>
                  <a:pt x="213489" y="286152"/>
                  <a:pt x="468775" y="293225"/>
                  <a:pt x="540152" y="304800"/>
                </a:cubicBezTo>
              </a:path>
            </a:pathLst>
          </a:custGeom>
          <a:noFill/>
          <a:ln w="9525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315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25000" lnSpcReduction="20000"/>
          </a:bodyPr>
          <a:lstStyle/>
          <a:p>
            <a:fld id="{01870596-DAFA-46D2-82A7-2B6B5F8E0EA4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69927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자바스크립트로 </a:t>
            </a:r>
            <a:r>
              <a:rPr lang="en-US" altLang="ko-KR" dirty="0"/>
              <a:t>HTML </a:t>
            </a:r>
            <a:r>
              <a:rPr lang="ko-KR" altLang="en-US" dirty="0" err="1"/>
              <a:t>콘텐츠</a:t>
            </a:r>
            <a:r>
              <a:rPr lang="ko-KR" altLang="en-US" dirty="0"/>
              <a:t> 출력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>
          <a:xfrm>
            <a:off x="2184971" y="1332359"/>
            <a:ext cx="9349189" cy="5557451"/>
          </a:xfrm>
        </p:spPr>
        <p:txBody>
          <a:bodyPr vert="horz" lIns="104306" tIns="52153" rIns="104306" bIns="52153" rtlCol="0">
            <a:normAutofit/>
          </a:bodyPr>
          <a:lstStyle/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ko-KR" altLang="en-US" sz="2200" b="1"/>
              <a:t>자바스크립트로 </a:t>
            </a:r>
            <a:r>
              <a:rPr lang="en-US" altLang="ko-KR" sz="2200" b="1" dirty="0"/>
              <a:t>HTML </a:t>
            </a:r>
            <a:r>
              <a:rPr lang="ko-KR" altLang="en-US" sz="2200" b="1" dirty="0" err="1"/>
              <a:t>콘텐츠를</a:t>
            </a:r>
            <a:r>
              <a:rPr lang="ko-KR" altLang="en-US" sz="2200" b="1" dirty="0"/>
              <a:t> 웹 페이지에 </a:t>
            </a:r>
            <a:r>
              <a:rPr lang="ko-KR" altLang="en-US" sz="2200" b="1"/>
              <a:t>직접 삽입</a:t>
            </a:r>
            <a:endParaRPr lang="en-US" altLang="ko-KR" sz="2200" b="1" dirty="0"/>
          </a:p>
          <a:p>
            <a:pPr lvl="1"/>
            <a:r>
              <a:rPr lang="ko-KR" altLang="en-US" sz="1800" dirty="0">
                <a:latin typeface="굴림" panose="020B0600000101010101" pitchFamily="50" charset="-127"/>
                <a:ea typeface="굴림" panose="020B0600000101010101" pitchFamily="50" charset="-127"/>
              </a:rPr>
              <a:t>바로 브라우저 </a:t>
            </a:r>
            <a:r>
              <a:rPr lang="ko-KR" altLang="en-US" sz="1800">
                <a:latin typeface="굴림" panose="020B0600000101010101" pitchFamily="50" charset="-127"/>
                <a:ea typeface="굴림" panose="020B0600000101010101" pitchFamily="50" charset="-127"/>
              </a:rPr>
              <a:t>윈도우에 출력</a:t>
            </a:r>
            <a:endParaRPr lang="en-US" altLang="ko-KR" sz="18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1"/>
            <a:r>
              <a:rPr lang="en-US" altLang="ko-KR" sz="1800" dirty="0" err="1">
                <a:latin typeface="굴림" panose="020B0600000101010101" pitchFamily="50" charset="-127"/>
                <a:ea typeface="굴림" panose="020B0600000101010101" pitchFamily="50" charset="-127"/>
              </a:rPr>
              <a:t>document</a:t>
            </a:r>
            <a:r>
              <a:rPr lang="en-US" altLang="ko-KR" sz="1800" err="1"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  <a:r>
              <a:rPr lang="en-US" altLang="ko-KR" sz="1800">
                <a:latin typeface="굴림" panose="020B0600000101010101" pitchFamily="50" charset="-127"/>
                <a:ea typeface="굴림" panose="020B0600000101010101" pitchFamily="50" charset="-127"/>
              </a:rPr>
              <a:t>write</a:t>
            </a:r>
            <a:r>
              <a:rPr lang="en-US" altLang="ko-KR" sz="1800" dirty="0">
                <a:latin typeface="굴림" panose="020B0600000101010101" pitchFamily="50" charset="-127"/>
                <a:ea typeface="굴림" panose="020B0600000101010101" pitchFamily="50" charset="-127"/>
              </a:rPr>
              <a:t>()</a:t>
            </a:r>
          </a:p>
          <a:p>
            <a:pPr lvl="2"/>
            <a:r>
              <a:rPr lang="ko-KR" altLang="en-US"/>
              <a:t>예</a:t>
            </a:r>
            <a:r>
              <a:rPr lang="en-US" altLang="ko-KR"/>
              <a:t>) </a:t>
            </a:r>
            <a:r>
              <a:rPr lang="en-US" altLang="ko-KR" dirty="0" err="1"/>
              <a:t>document</a:t>
            </a:r>
            <a:r>
              <a:rPr lang="en-US" altLang="ko-KR" err="1"/>
              <a:t>.</a:t>
            </a:r>
            <a:r>
              <a:rPr lang="en-US" altLang="ko-KR"/>
              <a:t>write("&lt;</a:t>
            </a:r>
            <a:r>
              <a:rPr lang="en-US" altLang="ko-KR" dirty="0"/>
              <a:t>h3</a:t>
            </a:r>
            <a:r>
              <a:rPr lang="en-US" altLang="ko-KR"/>
              <a:t>&gt;Welcome!&lt;/h3&gt;");</a:t>
            </a:r>
            <a:endParaRPr lang="en-US" altLang="ko-KR" dirty="0"/>
          </a:p>
          <a:p>
            <a:pPr lvl="1"/>
            <a:endParaRPr lang="en-US" altLang="ko-KR" sz="18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1"/>
            <a:r>
              <a:rPr lang="en-US" altLang="ko-KR" sz="1800" dirty="0" err="1">
                <a:latin typeface="굴림" panose="020B0600000101010101" pitchFamily="50" charset="-127"/>
                <a:ea typeface="굴림" panose="020B0600000101010101" pitchFamily="50" charset="-127"/>
              </a:rPr>
              <a:t>document</a:t>
            </a:r>
            <a:r>
              <a:rPr lang="en-US" altLang="ko-KR" sz="1800" err="1"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  <a:r>
              <a:rPr lang="en-US" altLang="ko-KR" sz="1800">
                <a:latin typeface="굴림" panose="020B0600000101010101" pitchFamily="50" charset="-127"/>
                <a:ea typeface="굴림" panose="020B0600000101010101" pitchFamily="50" charset="-127"/>
              </a:rPr>
              <a:t>writeln</a:t>
            </a:r>
            <a:r>
              <a:rPr lang="en-US" altLang="ko-KR" sz="1800" dirty="0">
                <a:latin typeface="굴림" panose="020B0600000101010101" pitchFamily="50" charset="-127"/>
                <a:ea typeface="굴림" panose="020B0600000101010101" pitchFamily="50" charset="-127"/>
              </a:rPr>
              <a:t>()</a:t>
            </a:r>
          </a:p>
          <a:p>
            <a:pPr lvl="2"/>
            <a:r>
              <a:rPr lang="en-US" altLang="ko-KR"/>
              <a:t>writeln</a:t>
            </a:r>
            <a:r>
              <a:rPr lang="en-US" altLang="ko-KR" dirty="0"/>
              <a:t>()</a:t>
            </a:r>
            <a:r>
              <a:rPr lang="ko-KR" altLang="en-US" dirty="0"/>
              <a:t>은 </a:t>
            </a:r>
            <a:r>
              <a:rPr lang="ko-KR" altLang="en-US"/>
              <a:t>텍스트에 ‘</a:t>
            </a:r>
            <a:r>
              <a:rPr lang="en-US" altLang="ko-KR"/>
              <a:t>\</a:t>
            </a:r>
            <a:r>
              <a:rPr lang="en-US" altLang="ko-KR" dirty="0"/>
              <a:t>n＇</a:t>
            </a:r>
            <a:r>
              <a:rPr lang="ko-KR" altLang="en-US" dirty="0"/>
              <a:t>을 </a:t>
            </a:r>
            <a:r>
              <a:rPr lang="ko-KR" altLang="en-US"/>
              <a:t>덧붙여 출력</a:t>
            </a:r>
            <a:endParaRPr lang="en-US" altLang="ko-KR" dirty="0"/>
          </a:p>
          <a:p>
            <a:pPr lvl="2"/>
            <a:r>
              <a:rPr lang="en-US" altLang="ko-KR" dirty="0"/>
              <a:t>'\n'</a:t>
            </a:r>
            <a:r>
              <a:rPr lang="ko-KR" altLang="en-US" dirty="0"/>
              <a:t>을 덧붙이는 것은 고작해야 빈칸 </a:t>
            </a:r>
            <a:r>
              <a:rPr lang="ko-KR" altLang="en-US"/>
              <a:t>하나 출력</a:t>
            </a:r>
            <a:endParaRPr lang="en-US" altLang="ko-KR" dirty="0"/>
          </a:p>
          <a:p>
            <a:pPr lvl="2"/>
            <a:r>
              <a:rPr lang="ko-KR" altLang="en-US" dirty="0"/>
              <a:t>다음 줄로 넘어가는 것은 아님</a:t>
            </a:r>
          </a:p>
          <a:p>
            <a:pPr lvl="2"/>
            <a:endParaRPr lang="ko-KR" altLang="en-US" dirty="0"/>
          </a:p>
          <a:p>
            <a:pPr lvl="1"/>
            <a:endParaRPr lang="en-US" altLang="ko-KR" sz="18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1"/>
            <a:endParaRPr lang="ko-KR" altLang="en-US" sz="18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2"/>
            <a:endParaRPr lang="en-US" altLang="ko-KR" dirty="0"/>
          </a:p>
          <a:p>
            <a:pPr>
              <a:spcBef>
                <a:spcPts val="1200"/>
              </a:spcBef>
              <a:spcAft>
                <a:spcPts val="600"/>
              </a:spcAft>
            </a:pPr>
            <a:endParaRPr lang="ko-KR" altLang="en-US" sz="2200" b="1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25000" lnSpcReduction="20000"/>
          </a:bodyPr>
          <a:lstStyle/>
          <a:p>
            <a:fld id="{01870596-DAFA-46D2-82A7-2B6B5F8E0EA4}" type="slidenum">
              <a:rPr lang="ko-KR" altLang="en-US" smtClean="0"/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542026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4789" y="2034004"/>
            <a:ext cx="2763526" cy="3141692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36899" y="49009"/>
            <a:ext cx="11233248" cy="597509"/>
          </a:xfrm>
        </p:spPr>
        <p:txBody>
          <a:bodyPr>
            <a:noAutofit/>
          </a:bodyPr>
          <a:lstStyle/>
          <a:p>
            <a:r>
              <a:rPr lang="ko-KR" altLang="en-US" sz="2800" dirty="0"/>
              <a:t>예제 </a:t>
            </a:r>
            <a:r>
              <a:rPr lang="en-US" altLang="ko-KR" sz="2800" dirty="0"/>
              <a:t>6-5 </a:t>
            </a:r>
            <a:r>
              <a:rPr lang="en-US" altLang="ko-KR" sz="2800" dirty="0" err="1"/>
              <a:t>document.write</a:t>
            </a:r>
            <a:r>
              <a:rPr lang="en-US" altLang="ko-KR" sz="2800" dirty="0"/>
              <a:t>()</a:t>
            </a:r>
            <a:r>
              <a:rPr lang="ko-KR" altLang="en-US" sz="2800" dirty="0"/>
              <a:t>로 웹 페이지에 </a:t>
            </a:r>
            <a:r>
              <a:rPr lang="en-US" altLang="ko-KR" sz="2800" dirty="0"/>
              <a:t>HTML </a:t>
            </a:r>
            <a:r>
              <a:rPr lang="ko-KR" altLang="en-US" sz="2800" dirty="0" err="1"/>
              <a:t>콘텐츠</a:t>
            </a:r>
            <a:r>
              <a:rPr lang="ko-KR" altLang="en-US" sz="2800" dirty="0"/>
              <a:t> 출력 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2362563" y="1954612"/>
            <a:ext cx="4922314" cy="341914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98450"/>
            <a:r>
              <a:rPr lang="en-US" altLang="ko-KR" sz="1544" dirty="0"/>
              <a:t>&lt;!DOCTYPE html&gt;</a:t>
            </a:r>
          </a:p>
          <a:p>
            <a:pPr defTabSz="198450"/>
            <a:r>
              <a:rPr lang="en-US" altLang="ko-KR" sz="1544" dirty="0"/>
              <a:t>&lt;html&gt;</a:t>
            </a:r>
          </a:p>
          <a:p>
            <a:pPr defTabSz="198450"/>
            <a:r>
              <a:rPr lang="en-US" altLang="ko-KR" sz="1544" dirty="0"/>
              <a:t>&lt;head&gt;&lt;title&gt;</a:t>
            </a:r>
            <a:r>
              <a:rPr lang="en-US" altLang="ko-KR" sz="1544" dirty="0" err="1"/>
              <a:t>document.write</a:t>
            </a:r>
            <a:r>
              <a:rPr lang="en-US" altLang="ko-KR" sz="1544" dirty="0"/>
              <a:t>()</a:t>
            </a:r>
            <a:r>
              <a:rPr lang="ko-KR" altLang="en-US" sz="1544" dirty="0"/>
              <a:t> 활용</a:t>
            </a:r>
            <a:r>
              <a:rPr lang="en-US" altLang="ko-KR" sz="1544" dirty="0"/>
              <a:t>&lt;/title&gt;</a:t>
            </a:r>
          </a:p>
          <a:p>
            <a:pPr defTabSz="198450"/>
            <a:r>
              <a:rPr lang="en-US" altLang="ko-KR" sz="1544" dirty="0"/>
              <a:t>&lt;/head&gt;</a:t>
            </a:r>
          </a:p>
          <a:p>
            <a:pPr defTabSz="198450"/>
            <a:r>
              <a:rPr lang="en-US" altLang="ko-KR" sz="1544" dirty="0"/>
              <a:t>&lt;body&gt;</a:t>
            </a:r>
          </a:p>
          <a:p>
            <a:pPr defTabSz="198450"/>
            <a:r>
              <a:rPr lang="en-US" altLang="ko-KR" sz="1544" dirty="0"/>
              <a:t>&lt;h3&gt;</a:t>
            </a:r>
            <a:r>
              <a:rPr lang="en-US" altLang="ko-KR" sz="1544" dirty="0" err="1"/>
              <a:t>document.write</a:t>
            </a:r>
            <a:r>
              <a:rPr lang="en-US" altLang="ko-KR" sz="1544" dirty="0"/>
              <a:t>() </a:t>
            </a:r>
            <a:r>
              <a:rPr lang="ko-KR" altLang="en-US" sz="1544" dirty="0"/>
              <a:t>활용</a:t>
            </a:r>
            <a:r>
              <a:rPr lang="en-US" altLang="ko-KR" sz="1544" dirty="0"/>
              <a:t>&lt;/h3&gt;</a:t>
            </a:r>
          </a:p>
          <a:p>
            <a:pPr defTabSz="198450"/>
            <a:r>
              <a:rPr lang="en-US" altLang="ko-KR" sz="1544" dirty="0"/>
              <a:t>&lt;</a:t>
            </a:r>
            <a:r>
              <a:rPr lang="en-US" altLang="ko-KR" sz="1544" dirty="0" err="1"/>
              <a:t>hr</a:t>
            </a:r>
            <a:r>
              <a:rPr lang="en-US" altLang="ko-KR" sz="1544" dirty="0"/>
              <a:t>&gt;</a:t>
            </a:r>
          </a:p>
          <a:p>
            <a:pPr defTabSz="198450"/>
            <a:r>
              <a:rPr lang="en-US" altLang="ko-KR" sz="1544" b="1" dirty="0"/>
              <a:t>&lt;script&gt;</a:t>
            </a:r>
          </a:p>
          <a:p>
            <a:pPr defTabSz="198450"/>
            <a:r>
              <a:rPr lang="en-US" altLang="ko-KR" sz="1544" b="1" dirty="0"/>
              <a:t>	</a:t>
            </a:r>
            <a:r>
              <a:rPr lang="en-US" altLang="ko-KR" sz="1544" b="1" dirty="0" err="1"/>
              <a:t>document.write</a:t>
            </a:r>
            <a:r>
              <a:rPr lang="en-US" altLang="ko-KR" sz="1544" b="1" dirty="0"/>
              <a:t>("&lt;h3&gt;Welcome!&lt;/h3&gt;");</a:t>
            </a:r>
          </a:p>
          <a:p>
            <a:pPr defTabSz="198450"/>
            <a:r>
              <a:rPr lang="en-US" altLang="ko-KR" sz="1544" b="1" dirty="0"/>
              <a:t>	</a:t>
            </a:r>
            <a:r>
              <a:rPr lang="en-US" altLang="ko-KR" sz="1544" b="1" dirty="0" err="1"/>
              <a:t>document.write</a:t>
            </a:r>
            <a:r>
              <a:rPr lang="en-US" altLang="ko-KR" sz="1544" b="1" dirty="0"/>
              <a:t>("2 + 5 </a:t>
            </a:r>
            <a:r>
              <a:rPr lang="ko-KR" altLang="en-US" sz="1544" b="1" dirty="0"/>
              <a:t>는 </a:t>
            </a:r>
            <a:r>
              <a:rPr lang="en-US" altLang="ko-KR" sz="1544" b="1" dirty="0"/>
              <a:t>&lt;</a:t>
            </a:r>
            <a:r>
              <a:rPr lang="en-US" altLang="ko-KR" sz="1544" b="1" dirty="0" err="1"/>
              <a:t>br</a:t>
            </a:r>
            <a:r>
              <a:rPr lang="en-US" altLang="ko-KR" sz="1544" b="1" dirty="0"/>
              <a:t>&gt;");</a:t>
            </a:r>
          </a:p>
          <a:p>
            <a:pPr defTabSz="198450"/>
            <a:r>
              <a:rPr lang="en-US" altLang="ko-KR" sz="1544" b="1" dirty="0"/>
              <a:t>	</a:t>
            </a:r>
            <a:r>
              <a:rPr lang="en-US" altLang="ko-KR" sz="1544" b="1" dirty="0" err="1"/>
              <a:t>document.write</a:t>
            </a:r>
            <a:r>
              <a:rPr lang="en-US" altLang="ko-KR" sz="1544" b="1" dirty="0"/>
              <a:t>("&lt;mark&gt;7 </a:t>
            </a:r>
            <a:r>
              <a:rPr lang="ko-KR" altLang="en-US" sz="1544" b="1" dirty="0"/>
              <a:t>입니다</a:t>
            </a:r>
            <a:r>
              <a:rPr lang="en-US" altLang="ko-KR" sz="1544" b="1" dirty="0"/>
              <a:t>.&lt;/mark&gt;");</a:t>
            </a:r>
          </a:p>
          <a:p>
            <a:pPr defTabSz="198450"/>
            <a:r>
              <a:rPr lang="en-US" altLang="ko-KR" sz="1544" b="1" dirty="0"/>
              <a:t>&lt;/script&gt;</a:t>
            </a:r>
          </a:p>
          <a:p>
            <a:pPr defTabSz="198450"/>
            <a:r>
              <a:rPr lang="en-US" altLang="ko-KR" sz="1544" dirty="0"/>
              <a:t>&lt;/body&gt;</a:t>
            </a:r>
          </a:p>
          <a:p>
            <a:pPr defTabSz="198450"/>
            <a:r>
              <a:rPr lang="en-US" altLang="ko-KR" sz="1544" dirty="0"/>
              <a:t>&lt;/html&gt;</a:t>
            </a:r>
            <a:endParaRPr lang="ko-KR" altLang="en-US" sz="1544" dirty="0"/>
          </a:p>
        </p:txBody>
      </p:sp>
      <p:sp>
        <p:nvSpPr>
          <p:cNvPr id="5" name="자유형 4"/>
          <p:cNvSpPr/>
          <p:nvPr/>
        </p:nvSpPr>
        <p:spPr>
          <a:xfrm>
            <a:off x="6621479" y="3991704"/>
            <a:ext cx="1042549" cy="50407"/>
          </a:xfrm>
          <a:custGeom>
            <a:avLst/>
            <a:gdLst>
              <a:gd name="connsiteX0" fmla="*/ 0 w 1117600"/>
              <a:gd name="connsiteY0" fmla="*/ 364 h 59630"/>
              <a:gd name="connsiteX1" fmla="*/ 601133 w 1117600"/>
              <a:gd name="connsiteY1" fmla="*/ 8830 h 59630"/>
              <a:gd name="connsiteX2" fmla="*/ 1117600 w 1117600"/>
              <a:gd name="connsiteY2" fmla="*/ 59630 h 59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17600" h="59630">
                <a:moveTo>
                  <a:pt x="0" y="364"/>
                </a:moveTo>
                <a:cubicBezTo>
                  <a:pt x="207433" y="-342"/>
                  <a:pt x="414866" y="-1048"/>
                  <a:pt x="601133" y="8830"/>
                </a:cubicBezTo>
                <a:cubicBezTo>
                  <a:pt x="787400" y="18708"/>
                  <a:pt x="952500" y="39169"/>
                  <a:pt x="1117600" y="59630"/>
                </a:cubicBezTo>
              </a:path>
            </a:pathLst>
          </a:custGeom>
          <a:noFill/>
          <a:ln w="9525">
            <a:solidFill>
              <a:srgbClr val="C00000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315"/>
          </a:p>
        </p:txBody>
      </p:sp>
      <p:sp>
        <p:nvSpPr>
          <p:cNvPr id="6" name="자유형 5"/>
          <p:cNvSpPr/>
          <p:nvPr/>
        </p:nvSpPr>
        <p:spPr>
          <a:xfrm>
            <a:off x="6959652" y="4495160"/>
            <a:ext cx="704376" cy="238175"/>
          </a:xfrm>
          <a:custGeom>
            <a:avLst/>
            <a:gdLst>
              <a:gd name="connsiteX0" fmla="*/ 0 w 736600"/>
              <a:gd name="connsiteY0" fmla="*/ 0 h 270934"/>
              <a:gd name="connsiteX1" fmla="*/ 423333 w 736600"/>
              <a:gd name="connsiteY1" fmla="*/ 59267 h 270934"/>
              <a:gd name="connsiteX2" fmla="*/ 567267 w 736600"/>
              <a:gd name="connsiteY2" fmla="*/ 228600 h 270934"/>
              <a:gd name="connsiteX3" fmla="*/ 736600 w 736600"/>
              <a:gd name="connsiteY3" fmla="*/ 270934 h 270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6600" h="270934">
                <a:moveTo>
                  <a:pt x="0" y="0"/>
                </a:moveTo>
                <a:cubicBezTo>
                  <a:pt x="164394" y="10583"/>
                  <a:pt x="328789" y="21167"/>
                  <a:pt x="423333" y="59267"/>
                </a:cubicBezTo>
                <a:cubicBezTo>
                  <a:pt x="517877" y="97367"/>
                  <a:pt x="515056" y="193322"/>
                  <a:pt x="567267" y="228600"/>
                </a:cubicBezTo>
                <a:cubicBezTo>
                  <a:pt x="619478" y="263878"/>
                  <a:pt x="678039" y="267406"/>
                  <a:pt x="736600" y="270934"/>
                </a:cubicBezTo>
              </a:path>
            </a:pathLst>
          </a:custGeom>
          <a:noFill/>
          <a:ln w="9525">
            <a:solidFill>
              <a:srgbClr val="C00000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315"/>
          </a:p>
        </p:txBody>
      </p:sp>
      <p:sp>
        <p:nvSpPr>
          <p:cNvPr id="9" name="자유형 8"/>
          <p:cNvSpPr/>
          <p:nvPr/>
        </p:nvSpPr>
        <p:spPr>
          <a:xfrm>
            <a:off x="5848162" y="4256984"/>
            <a:ext cx="1815866" cy="238175"/>
          </a:xfrm>
          <a:custGeom>
            <a:avLst/>
            <a:gdLst>
              <a:gd name="connsiteX0" fmla="*/ 0 w 1117600"/>
              <a:gd name="connsiteY0" fmla="*/ 364 h 59630"/>
              <a:gd name="connsiteX1" fmla="*/ 601133 w 1117600"/>
              <a:gd name="connsiteY1" fmla="*/ 8830 h 59630"/>
              <a:gd name="connsiteX2" fmla="*/ 1117600 w 1117600"/>
              <a:gd name="connsiteY2" fmla="*/ 59630 h 59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17600" h="59630">
                <a:moveTo>
                  <a:pt x="0" y="364"/>
                </a:moveTo>
                <a:cubicBezTo>
                  <a:pt x="207433" y="-342"/>
                  <a:pt x="414866" y="-1048"/>
                  <a:pt x="601133" y="8830"/>
                </a:cubicBezTo>
                <a:cubicBezTo>
                  <a:pt x="787400" y="18708"/>
                  <a:pt x="952500" y="39169"/>
                  <a:pt x="1117600" y="59630"/>
                </a:cubicBezTo>
              </a:path>
            </a:pathLst>
          </a:custGeom>
          <a:noFill/>
          <a:ln w="9525">
            <a:solidFill>
              <a:srgbClr val="C00000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315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25000" lnSpcReduction="20000"/>
          </a:bodyPr>
          <a:lstStyle/>
          <a:p>
            <a:fld id="{01870596-DAFA-46D2-82A7-2B6B5F8E0EA4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8185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sz="2800" dirty="0"/>
              <a:t>자바스크립트 다이얼로그 </a:t>
            </a:r>
            <a:r>
              <a:rPr lang="en-US" altLang="ko-KR" sz="2800" dirty="0"/>
              <a:t>: </a:t>
            </a:r>
            <a:r>
              <a:rPr lang="ko-KR" altLang="en-US" sz="2800" dirty="0"/>
              <a:t>프롬프트 다이얼로그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>
          <a:xfrm>
            <a:off x="1456320" y="1362903"/>
            <a:ext cx="11986630" cy="5557451"/>
          </a:xfrm>
        </p:spPr>
        <p:txBody>
          <a:bodyPr/>
          <a:lstStyle/>
          <a:p>
            <a:pPr lvl="1"/>
            <a:r>
              <a:rPr lang="en-US" altLang="ko-KR"/>
              <a:t>prompt("</a:t>
            </a:r>
            <a:r>
              <a:rPr lang="ko-KR" altLang="en-US"/>
              <a:t>메시지</a:t>
            </a:r>
            <a:r>
              <a:rPr lang="en-US" altLang="ko-KR"/>
              <a:t>", "</a:t>
            </a:r>
            <a:r>
              <a:rPr lang="ko-KR" altLang="en-US"/>
              <a:t>디폴트 </a:t>
            </a:r>
            <a:r>
              <a:rPr lang="ko-KR" altLang="en-US" dirty="0" err="1"/>
              <a:t>입력값</a:t>
            </a:r>
            <a:r>
              <a:rPr lang="en-US" altLang="ko-KR"/>
              <a:t>") </a:t>
            </a:r>
            <a:r>
              <a:rPr lang="ko-KR" altLang="en-US"/>
              <a:t>함수</a:t>
            </a:r>
            <a:endParaRPr lang="en-US" altLang="ko-KR"/>
          </a:p>
          <a:p>
            <a:pPr lvl="2"/>
            <a:r>
              <a:rPr lang="ko-KR" altLang="en-US"/>
              <a:t>사용자로부터 </a:t>
            </a:r>
            <a:r>
              <a:rPr lang="ko-KR" altLang="en-US" dirty="0"/>
              <a:t>문자열을 입력 받아 리턴</a:t>
            </a:r>
          </a:p>
          <a:p>
            <a:endParaRPr lang="ko-KR" altLang="en-US" dirty="0"/>
          </a:p>
        </p:txBody>
      </p:sp>
      <p:grpSp>
        <p:nvGrpSpPr>
          <p:cNvPr id="8" name="그룹 7"/>
          <p:cNvGrpSpPr/>
          <p:nvPr/>
        </p:nvGrpSpPr>
        <p:grpSpPr>
          <a:xfrm>
            <a:off x="7912358" y="2907318"/>
            <a:ext cx="3124478" cy="1877719"/>
            <a:chOff x="2406326" y="1722339"/>
            <a:chExt cx="7303805" cy="3841784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06326" y="1722339"/>
              <a:ext cx="3028950" cy="3810000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14356" y="1744598"/>
              <a:ext cx="4295775" cy="3819525"/>
            </a:xfrm>
            <a:prstGeom prst="rect">
              <a:avLst/>
            </a:prstGeom>
          </p:spPr>
        </p:pic>
      </p:grpSp>
      <p:sp>
        <p:nvSpPr>
          <p:cNvPr id="17" name="직사각형 16"/>
          <p:cNvSpPr/>
          <p:nvPr/>
        </p:nvSpPr>
        <p:spPr>
          <a:xfrm>
            <a:off x="2831259" y="2907317"/>
            <a:ext cx="4873343" cy="24686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marL="210026" defTabSz="198450" fontAlgn="base" latinLnBrk="0"/>
            <a:r>
              <a:rPr lang="en-US" altLang="ko-KR" sz="1544" kern="0" dirty="0">
                <a:solidFill>
                  <a:srgbClr val="000000"/>
                </a:solidFill>
                <a:latin typeface="+mj-ea"/>
                <a:ea typeface="+mj-ea"/>
              </a:rPr>
              <a:t>let </a:t>
            </a:r>
            <a:r>
              <a:rPr lang="en-US" altLang="ko-KR" sz="1544" b="1" kern="0" dirty="0">
                <a:solidFill>
                  <a:srgbClr val="000000"/>
                </a:solidFill>
                <a:latin typeface="+mj-ea"/>
                <a:ea typeface="+mj-ea"/>
              </a:rPr>
              <a:t>ret</a:t>
            </a:r>
            <a:r>
              <a:rPr lang="en-US" altLang="ko-KR" sz="1544" kern="0" dirty="0">
                <a:solidFill>
                  <a:srgbClr val="000000"/>
                </a:solidFill>
                <a:latin typeface="+mj-ea"/>
                <a:ea typeface="+mj-ea"/>
              </a:rPr>
              <a:t> = </a:t>
            </a:r>
            <a:r>
              <a:rPr lang="en-US" altLang="ko-KR" sz="1544" b="1" kern="0" dirty="0">
                <a:solidFill>
                  <a:srgbClr val="000000"/>
                </a:solidFill>
                <a:latin typeface="+mj-ea"/>
                <a:ea typeface="+mj-ea"/>
              </a:rPr>
              <a:t>prompt</a:t>
            </a:r>
            <a:r>
              <a:rPr lang="en-US" altLang="ko-KR" sz="1544" kern="0" dirty="0">
                <a:solidFill>
                  <a:srgbClr val="000000"/>
                </a:solidFill>
                <a:latin typeface="+mj-ea"/>
                <a:ea typeface="+mj-ea"/>
              </a:rPr>
              <a:t>(</a:t>
            </a:r>
            <a:r>
              <a:rPr lang="en-US" altLang="ko-KR" sz="1544" b="1" kern="0" dirty="0">
                <a:solidFill>
                  <a:srgbClr val="000000"/>
                </a:solidFill>
                <a:latin typeface="+mj-ea"/>
                <a:ea typeface="+mj-ea"/>
              </a:rPr>
              <a:t>"</a:t>
            </a:r>
            <a:r>
              <a:rPr lang="ko-KR" altLang="en-US" sz="1544" b="1" kern="0" dirty="0">
                <a:solidFill>
                  <a:srgbClr val="000000"/>
                </a:solidFill>
                <a:latin typeface="+mj-ea"/>
                <a:ea typeface="+mj-ea"/>
              </a:rPr>
              <a:t>이름을 입력하세요</a:t>
            </a:r>
            <a:r>
              <a:rPr lang="en-US" altLang="ko-KR" sz="1544" b="1" kern="0" dirty="0">
                <a:solidFill>
                  <a:srgbClr val="000000"/>
                </a:solidFill>
                <a:latin typeface="+mj-ea"/>
                <a:ea typeface="+mj-ea"/>
              </a:rPr>
              <a:t>"</a:t>
            </a:r>
            <a:r>
              <a:rPr lang="en-US" altLang="ko-KR" sz="1544" kern="0" dirty="0">
                <a:solidFill>
                  <a:srgbClr val="000000"/>
                </a:solidFill>
                <a:latin typeface="+mj-ea"/>
                <a:ea typeface="+mj-ea"/>
              </a:rPr>
              <a:t>, </a:t>
            </a:r>
            <a:r>
              <a:rPr lang="en-US" altLang="ko-KR" sz="1544" b="1" kern="0" dirty="0">
                <a:solidFill>
                  <a:srgbClr val="000000"/>
                </a:solidFill>
                <a:latin typeface="+mj-ea"/>
                <a:ea typeface="+mj-ea"/>
              </a:rPr>
              <a:t>"</a:t>
            </a:r>
            <a:r>
              <a:rPr lang="ko-KR" altLang="en-US" sz="1544" b="1" kern="0" dirty="0">
                <a:solidFill>
                  <a:srgbClr val="000000"/>
                </a:solidFill>
                <a:latin typeface="+mj-ea"/>
                <a:ea typeface="+mj-ea"/>
              </a:rPr>
              <a:t>황기태</a:t>
            </a:r>
            <a:r>
              <a:rPr lang="en-US" altLang="ko-KR" sz="1544" b="1" kern="0" dirty="0">
                <a:solidFill>
                  <a:srgbClr val="000000"/>
                </a:solidFill>
                <a:latin typeface="+mj-ea"/>
                <a:ea typeface="+mj-ea"/>
              </a:rPr>
              <a:t>"</a:t>
            </a:r>
            <a:r>
              <a:rPr lang="en-US" altLang="ko-KR" sz="1544" kern="0" dirty="0">
                <a:solidFill>
                  <a:srgbClr val="000000"/>
                </a:solidFill>
                <a:latin typeface="+mj-ea"/>
                <a:ea typeface="+mj-ea"/>
              </a:rPr>
              <a:t>);</a:t>
            </a:r>
            <a:endParaRPr lang="ko-KR" altLang="en-US" sz="1544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210026" defTabSz="198450" fontAlgn="base" latinLnBrk="0"/>
            <a:r>
              <a:rPr lang="en-US" altLang="ko-KR" sz="1544" kern="0" dirty="0">
                <a:solidFill>
                  <a:srgbClr val="000000"/>
                </a:solidFill>
                <a:latin typeface="+mj-ea"/>
                <a:ea typeface="+mj-ea"/>
              </a:rPr>
              <a:t>if(ret == null) { </a:t>
            </a:r>
            <a:endParaRPr lang="ko-KR" altLang="en-US" sz="1544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210026" defTabSz="198450" fontAlgn="base" latinLnBrk="0"/>
            <a:r>
              <a:rPr lang="en-US" altLang="ko-KR" sz="1544" kern="0" dirty="0">
                <a:solidFill>
                  <a:srgbClr val="000000"/>
                </a:solidFill>
                <a:latin typeface="+mj-ea"/>
                <a:ea typeface="+mj-ea"/>
              </a:rPr>
              <a:t>	// </a:t>
            </a:r>
            <a:r>
              <a:rPr lang="ko-KR" altLang="en-US" sz="1544" kern="0" dirty="0">
                <a:solidFill>
                  <a:srgbClr val="000000"/>
                </a:solidFill>
                <a:latin typeface="+mj-ea"/>
                <a:ea typeface="+mj-ea"/>
              </a:rPr>
              <a:t>취소 버튼이나 다이얼로그를 닫은 경우</a:t>
            </a:r>
          </a:p>
          <a:p>
            <a:pPr marL="210026" defTabSz="198450" fontAlgn="base" latinLnBrk="0"/>
            <a:r>
              <a:rPr lang="en-US" altLang="ko-KR" sz="1544" kern="0" dirty="0">
                <a:solidFill>
                  <a:srgbClr val="000000"/>
                </a:solidFill>
                <a:latin typeface="+mj-ea"/>
                <a:ea typeface="+mj-ea"/>
              </a:rPr>
              <a:t>}</a:t>
            </a:r>
            <a:endParaRPr lang="ko-KR" altLang="en-US" sz="1544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210026" defTabSz="198450" fontAlgn="base" latinLnBrk="0"/>
            <a:r>
              <a:rPr lang="en-US" altLang="ko-KR" sz="1544" kern="0" dirty="0">
                <a:solidFill>
                  <a:srgbClr val="000000"/>
                </a:solidFill>
                <a:latin typeface="+mj-ea"/>
                <a:ea typeface="+mj-ea"/>
              </a:rPr>
              <a:t>else if(ret == </a:t>
            </a:r>
            <a:r>
              <a:rPr lang="en-US" altLang="ko-KR" sz="1544" kern="0" dirty="0">
                <a:solidFill>
                  <a:srgbClr val="000000"/>
                </a:solidFill>
                <a:latin typeface="+mj-ea"/>
              </a:rPr>
              <a:t>""</a:t>
            </a:r>
            <a:r>
              <a:rPr lang="en-US" altLang="ko-KR" sz="1544" kern="0" dirty="0">
                <a:solidFill>
                  <a:srgbClr val="000000"/>
                </a:solidFill>
                <a:latin typeface="+mj-ea"/>
                <a:ea typeface="+mj-ea"/>
              </a:rPr>
              <a:t>) {</a:t>
            </a:r>
            <a:endParaRPr lang="ko-KR" altLang="en-US" sz="1544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210026" defTabSz="198450" fontAlgn="base" latinLnBrk="0"/>
            <a:r>
              <a:rPr lang="en-US" altLang="ko-KR" sz="1544" kern="0" dirty="0">
                <a:solidFill>
                  <a:srgbClr val="000000"/>
                </a:solidFill>
                <a:latin typeface="+mj-ea"/>
                <a:ea typeface="+mj-ea"/>
              </a:rPr>
              <a:t>	// </a:t>
            </a:r>
            <a:r>
              <a:rPr lang="ko-KR" altLang="en-US" sz="1544" kern="0" dirty="0">
                <a:solidFill>
                  <a:srgbClr val="000000"/>
                </a:solidFill>
                <a:latin typeface="+mj-ea"/>
                <a:ea typeface="+mj-ea"/>
              </a:rPr>
              <a:t>문자열 입력 없이 확인 버튼 누른 경우</a:t>
            </a:r>
          </a:p>
          <a:p>
            <a:pPr marL="210026" defTabSz="198450" fontAlgn="base" latinLnBrk="0"/>
            <a:r>
              <a:rPr lang="en-US" altLang="ko-KR" sz="1544" kern="0" dirty="0">
                <a:solidFill>
                  <a:srgbClr val="000000"/>
                </a:solidFill>
                <a:latin typeface="+mj-ea"/>
                <a:ea typeface="+mj-ea"/>
              </a:rPr>
              <a:t>}</a:t>
            </a:r>
            <a:endParaRPr lang="ko-KR" altLang="en-US" sz="1544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210026" defTabSz="198450" fontAlgn="base" latinLnBrk="0"/>
            <a:r>
              <a:rPr lang="en-US" altLang="ko-KR" sz="1544" kern="0" dirty="0">
                <a:solidFill>
                  <a:srgbClr val="000000"/>
                </a:solidFill>
                <a:latin typeface="+mj-ea"/>
                <a:ea typeface="+mj-ea"/>
              </a:rPr>
              <a:t>else {</a:t>
            </a:r>
            <a:endParaRPr lang="ko-KR" altLang="en-US" sz="1544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210026" defTabSz="198450" fontAlgn="base" latinLnBrk="0"/>
            <a:r>
              <a:rPr lang="en-US" altLang="ko-KR" sz="1544" kern="0" dirty="0">
                <a:solidFill>
                  <a:srgbClr val="000000"/>
                </a:solidFill>
                <a:latin typeface="+mj-ea"/>
                <a:ea typeface="+mj-ea"/>
              </a:rPr>
              <a:t>	// ret</a:t>
            </a:r>
            <a:r>
              <a:rPr lang="ko-KR" altLang="en-US" sz="1544" kern="0" dirty="0">
                <a:solidFill>
                  <a:srgbClr val="000000"/>
                </a:solidFill>
                <a:latin typeface="+mj-ea"/>
                <a:ea typeface="+mj-ea"/>
              </a:rPr>
              <a:t>에는 사용자가 입력한 문자열</a:t>
            </a:r>
          </a:p>
          <a:p>
            <a:pPr marL="210026" defTabSz="198450" fontAlgn="base" latinLnBrk="0"/>
            <a:r>
              <a:rPr lang="en-US" altLang="ko-KR" sz="1544" kern="0" dirty="0">
                <a:solidFill>
                  <a:srgbClr val="000000"/>
                </a:solidFill>
                <a:latin typeface="+mj-ea"/>
                <a:ea typeface="+mj-ea"/>
              </a:rPr>
              <a:t>}</a:t>
            </a:r>
            <a:endParaRPr lang="ko-KR" altLang="en-US" sz="1544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5" name="자유형 4"/>
          <p:cNvSpPr/>
          <p:nvPr/>
        </p:nvSpPr>
        <p:spPr>
          <a:xfrm>
            <a:off x="5872127" y="2742740"/>
            <a:ext cx="2188969" cy="807171"/>
          </a:xfrm>
          <a:custGeom>
            <a:avLst/>
            <a:gdLst>
              <a:gd name="connsiteX0" fmla="*/ 0 w 1985376"/>
              <a:gd name="connsiteY0" fmla="*/ 186938 h 732097"/>
              <a:gd name="connsiteX1" fmla="*/ 469726 w 1985376"/>
              <a:gd name="connsiteY1" fmla="*/ 17837 h 732097"/>
              <a:gd name="connsiteX2" fmla="*/ 1465546 w 1985376"/>
              <a:gd name="connsiteY2" fmla="*/ 24100 h 732097"/>
              <a:gd name="connsiteX3" fmla="*/ 1753644 w 1985376"/>
              <a:gd name="connsiteY3" fmla="*/ 186938 h 732097"/>
              <a:gd name="connsiteX4" fmla="*/ 1803748 w 1985376"/>
              <a:gd name="connsiteY4" fmla="*/ 650401 h 732097"/>
              <a:gd name="connsiteX5" fmla="*/ 1985376 w 1985376"/>
              <a:gd name="connsiteY5" fmla="*/ 731821 h 732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85376" h="732097">
                <a:moveTo>
                  <a:pt x="0" y="186938"/>
                </a:moveTo>
                <a:cubicBezTo>
                  <a:pt x="112734" y="115957"/>
                  <a:pt x="225468" y="44977"/>
                  <a:pt x="469726" y="17837"/>
                </a:cubicBezTo>
                <a:cubicBezTo>
                  <a:pt x="713984" y="-9303"/>
                  <a:pt x="1251560" y="-4084"/>
                  <a:pt x="1465546" y="24100"/>
                </a:cubicBezTo>
                <a:cubicBezTo>
                  <a:pt x="1679532" y="52283"/>
                  <a:pt x="1697277" y="82555"/>
                  <a:pt x="1753644" y="186938"/>
                </a:cubicBezTo>
                <a:cubicBezTo>
                  <a:pt x="1810011" y="291321"/>
                  <a:pt x="1765126" y="559587"/>
                  <a:pt x="1803748" y="650401"/>
                </a:cubicBezTo>
                <a:cubicBezTo>
                  <a:pt x="1842370" y="741215"/>
                  <a:pt x="1985376" y="731821"/>
                  <a:pt x="1985376" y="731821"/>
                </a:cubicBezTo>
              </a:path>
            </a:pathLst>
          </a:custGeom>
          <a:noFill/>
          <a:ln w="1270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315"/>
          </a:p>
        </p:txBody>
      </p:sp>
      <p:sp>
        <p:nvSpPr>
          <p:cNvPr id="10" name="자유형 9"/>
          <p:cNvSpPr/>
          <p:nvPr/>
        </p:nvSpPr>
        <p:spPr>
          <a:xfrm>
            <a:off x="7087454" y="3183627"/>
            <a:ext cx="1063410" cy="662905"/>
          </a:xfrm>
          <a:custGeom>
            <a:avLst/>
            <a:gdLst>
              <a:gd name="connsiteX0" fmla="*/ 0 w 964504"/>
              <a:gd name="connsiteY0" fmla="*/ 0 h 620038"/>
              <a:gd name="connsiteX1" fmla="*/ 463463 w 964504"/>
              <a:gd name="connsiteY1" fmla="*/ 544882 h 620038"/>
              <a:gd name="connsiteX2" fmla="*/ 964504 w 964504"/>
              <a:gd name="connsiteY2" fmla="*/ 620038 h 620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64504" h="620038">
                <a:moveTo>
                  <a:pt x="0" y="0"/>
                </a:moveTo>
                <a:cubicBezTo>
                  <a:pt x="151356" y="220771"/>
                  <a:pt x="302712" y="441542"/>
                  <a:pt x="463463" y="544882"/>
                </a:cubicBezTo>
                <a:cubicBezTo>
                  <a:pt x="624214" y="648222"/>
                  <a:pt x="882041" y="609600"/>
                  <a:pt x="964504" y="620038"/>
                </a:cubicBezTo>
              </a:path>
            </a:pathLst>
          </a:custGeom>
          <a:noFill/>
          <a:ln w="1270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315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25000" lnSpcReduction="20000"/>
          </a:bodyPr>
          <a:lstStyle/>
          <a:p>
            <a:fld id="{01870596-DAFA-46D2-82A7-2B6B5F8E0EA4}" type="slidenum">
              <a:rPr lang="ko-KR" altLang="en-US" smtClean="0"/>
              <a:t>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88789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/>
            <a:r>
              <a:rPr lang="ko-KR" altLang="en-US" dirty="0"/>
              <a:t>자바스크립트 다이얼로그 </a:t>
            </a:r>
            <a:r>
              <a:rPr lang="en-US" altLang="ko-KR" dirty="0"/>
              <a:t>: </a:t>
            </a:r>
            <a:r>
              <a:rPr lang="ko-KR" altLang="en-US" dirty="0"/>
              <a:t>확인 다이얼로그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1536899" y="1637042"/>
            <a:ext cx="11986630" cy="5557451"/>
          </a:xfrm>
        </p:spPr>
        <p:txBody>
          <a:bodyPr/>
          <a:lstStyle/>
          <a:p>
            <a:pPr lvl="1"/>
            <a:r>
              <a:rPr lang="en-US" altLang="ko-KR" dirty="0"/>
              <a:t>confirm("</a:t>
            </a:r>
            <a:r>
              <a:rPr lang="ko-KR" altLang="en-US" dirty="0"/>
              <a:t>메시지</a:t>
            </a:r>
            <a:r>
              <a:rPr lang="en-US" altLang="ko-KR" dirty="0"/>
              <a:t>") </a:t>
            </a:r>
            <a:r>
              <a:rPr lang="ko-KR" altLang="en-US" dirty="0"/>
              <a:t>함수</a:t>
            </a:r>
            <a:endParaRPr lang="en-US" altLang="ko-KR" dirty="0"/>
          </a:p>
          <a:p>
            <a:pPr lvl="2" fontAlgn="base"/>
            <a:r>
              <a:rPr lang="ko-KR" altLang="en-US" dirty="0"/>
              <a:t>“메시지”를 출력하고 ‘확인</a:t>
            </a:r>
            <a:r>
              <a:rPr lang="en-US" altLang="ko-KR" dirty="0"/>
              <a:t>/</a:t>
            </a:r>
            <a:r>
              <a:rPr lang="ko-KR" altLang="en-US" dirty="0"/>
              <a:t>최소</a:t>
            </a:r>
            <a:r>
              <a:rPr lang="en-US" altLang="ko-KR" dirty="0"/>
              <a:t>(OK/CANCEL)’</a:t>
            </a:r>
            <a:r>
              <a:rPr lang="ko-KR" altLang="en-US" dirty="0"/>
              <a:t>버튼을 가진 다이얼로그 출력</a:t>
            </a:r>
            <a:endParaRPr lang="en-US" altLang="ko-KR" dirty="0"/>
          </a:p>
          <a:p>
            <a:pPr lvl="2" fontAlgn="base"/>
            <a:r>
              <a:rPr lang="ko-KR" altLang="en-US" dirty="0"/>
              <a:t>‘확인’ 버튼을 누르면 </a:t>
            </a:r>
            <a:r>
              <a:rPr lang="en-US" altLang="ko-KR" dirty="0"/>
              <a:t>true, '</a:t>
            </a:r>
            <a:r>
              <a:rPr lang="ko-KR" altLang="en-US" dirty="0"/>
              <a:t>취소</a:t>
            </a:r>
            <a:r>
              <a:rPr lang="en-US" altLang="ko-KR" dirty="0"/>
              <a:t>' </a:t>
            </a:r>
            <a:r>
              <a:rPr lang="ko-KR" altLang="en-US" dirty="0"/>
              <a:t>버튼이나 강제로 다이얼로그를 닫으면 </a:t>
            </a:r>
            <a:r>
              <a:rPr lang="en-US" altLang="ko-KR" dirty="0"/>
              <a:t>false</a:t>
            </a:r>
            <a:r>
              <a:rPr lang="ko-KR" altLang="en-US" dirty="0"/>
              <a:t> 리턴</a:t>
            </a:r>
          </a:p>
          <a:p>
            <a:pPr lvl="2" fontAlgn="base"/>
            <a:endParaRPr lang="ko-KR" altLang="en-US" dirty="0"/>
          </a:p>
          <a:p>
            <a:pPr lvl="2"/>
            <a:endParaRPr lang="ko-KR" altLang="en-US" dirty="0"/>
          </a:p>
          <a:p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3307613" y="3701239"/>
            <a:ext cx="4366568" cy="175573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marL="210026" defTabSz="198450" fontAlgn="base" latinLnBrk="0"/>
            <a:r>
              <a:rPr lang="en-US" altLang="ko-KR" sz="1544" kern="0" dirty="0">
                <a:solidFill>
                  <a:srgbClr val="000000"/>
                </a:solidFill>
                <a:latin typeface="+mj-ea"/>
                <a:ea typeface="+mj-ea"/>
              </a:rPr>
              <a:t>let </a:t>
            </a:r>
            <a:r>
              <a:rPr lang="en-US" altLang="ko-KR" sz="1544" b="1" kern="0" dirty="0">
                <a:solidFill>
                  <a:srgbClr val="000000"/>
                </a:solidFill>
                <a:latin typeface="+mj-ea"/>
                <a:ea typeface="+mj-ea"/>
              </a:rPr>
              <a:t>ret</a:t>
            </a:r>
            <a:r>
              <a:rPr lang="en-US" altLang="ko-KR" sz="1544" kern="0" dirty="0">
                <a:solidFill>
                  <a:srgbClr val="000000"/>
                </a:solidFill>
                <a:latin typeface="+mj-ea"/>
                <a:ea typeface="+mj-ea"/>
              </a:rPr>
              <a:t> = </a:t>
            </a:r>
            <a:r>
              <a:rPr lang="en-US" altLang="ko-KR" sz="1544" b="1" kern="0" dirty="0">
                <a:solidFill>
                  <a:srgbClr val="000000"/>
                </a:solidFill>
                <a:latin typeface="+mj-ea"/>
                <a:ea typeface="+mj-ea"/>
              </a:rPr>
              <a:t>confirm</a:t>
            </a:r>
            <a:r>
              <a:rPr lang="en-US" altLang="ko-KR" sz="1544" kern="0" dirty="0">
                <a:solidFill>
                  <a:srgbClr val="000000"/>
                </a:solidFill>
                <a:latin typeface="+mj-ea"/>
                <a:ea typeface="+mj-ea"/>
              </a:rPr>
              <a:t>(</a:t>
            </a:r>
            <a:r>
              <a:rPr lang="en-US" altLang="ko-KR" sz="1544" b="1" kern="0" dirty="0">
                <a:solidFill>
                  <a:srgbClr val="000000"/>
                </a:solidFill>
                <a:latin typeface="+mj-ea"/>
                <a:ea typeface="+mj-ea"/>
              </a:rPr>
              <a:t>"</a:t>
            </a:r>
            <a:r>
              <a:rPr lang="ko-KR" altLang="en-US" sz="1544" b="1" kern="0" dirty="0">
                <a:solidFill>
                  <a:srgbClr val="000000"/>
                </a:solidFill>
                <a:latin typeface="+mj-ea"/>
                <a:ea typeface="+mj-ea"/>
              </a:rPr>
              <a:t>전송할까요</a:t>
            </a:r>
            <a:r>
              <a:rPr lang="en-US" altLang="ko-KR" sz="1544" b="1" kern="0" dirty="0">
                <a:solidFill>
                  <a:srgbClr val="000000"/>
                </a:solidFill>
                <a:latin typeface="+mj-ea"/>
                <a:ea typeface="+mj-ea"/>
              </a:rPr>
              <a:t>"</a:t>
            </a:r>
            <a:r>
              <a:rPr lang="en-US" altLang="ko-KR" sz="1544" kern="0" dirty="0">
                <a:solidFill>
                  <a:srgbClr val="000000"/>
                </a:solidFill>
                <a:latin typeface="+mj-ea"/>
                <a:ea typeface="+mj-ea"/>
              </a:rPr>
              <a:t>);</a:t>
            </a:r>
            <a:endParaRPr lang="ko-KR" altLang="en-US" sz="1544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210026" defTabSz="198450" fontAlgn="base" latinLnBrk="0"/>
            <a:r>
              <a:rPr lang="en-US" altLang="ko-KR" sz="1544" kern="0" dirty="0">
                <a:solidFill>
                  <a:srgbClr val="000000"/>
                </a:solidFill>
                <a:latin typeface="+mj-ea"/>
                <a:ea typeface="+mj-ea"/>
              </a:rPr>
              <a:t>if(ret == true) {</a:t>
            </a:r>
            <a:endParaRPr lang="ko-KR" altLang="en-US" sz="1544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210026" defTabSz="198450" fontAlgn="base" latinLnBrk="0"/>
            <a:r>
              <a:rPr lang="en-US" altLang="ko-KR" sz="1544" kern="0" dirty="0">
                <a:solidFill>
                  <a:srgbClr val="000000"/>
                </a:solidFill>
                <a:latin typeface="+mj-ea"/>
                <a:ea typeface="+mj-ea"/>
              </a:rPr>
              <a:t>	// </a:t>
            </a:r>
            <a:r>
              <a:rPr lang="ko-KR" altLang="en-US" sz="1544" kern="0" dirty="0">
                <a:solidFill>
                  <a:srgbClr val="000000"/>
                </a:solidFill>
                <a:latin typeface="+mj-ea"/>
                <a:ea typeface="+mj-ea"/>
              </a:rPr>
              <a:t>사용자가 </a:t>
            </a:r>
            <a:r>
              <a:rPr lang="en-US" altLang="ko-KR" sz="1544" kern="0" dirty="0">
                <a:solidFill>
                  <a:srgbClr val="000000"/>
                </a:solidFill>
                <a:latin typeface="+mj-ea"/>
                <a:ea typeface="+mj-ea"/>
              </a:rPr>
              <a:t>"</a:t>
            </a:r>
            <a:r>
              <a:rPr lang="ko-KR" altLang="en-US" sz="1544" kern="0" dirty="0">
                <a:solidFill>
                  <a:srgbClr val="000000"/>
                </a:solidFill>
                <a:latin typeface="+mj-ea"/>
                <a:ea typeface="+mj-ea"/>
              </a:rPr>
              <a:t>확인</a:t>
            </a:r>
            <a:r>
              <a:rPr lang="en-US" altLang="ko-KR" sz="1544" kern="0" dirty="0">
                <a:solidFill>
                  <a:srgbClr val="000000"/>
                </a:solidFill>
                <a:latin typeface="+mj-ea"/>
                <a:ea typeface="+mj-ea"/>
              </a:rPr>
              <a:t>" </a:t>
            </a:r>
            <a:r>
              <a:rPr lang="ko-KR" altLang="en-US" sz="1544" kern="0" dirty="0">
                <a:solidFill>
                  <a:srgbClr val="000000"/>
                </a:solidFill>
                <a:latin typeface="+mj-ea"/>
                <a:ea typeface="+mj-ea"/>
              </a:rPr>
              <a:t>버튼을 누른 경우</a:t>
            </a:r>
          </a:p>
          <a:p>
            <a:pPr marL="210026" defTabSz="198450" fontAlgn="base" latinLnBrk="0"/>
            <a:r>
              <a:rPr lang="en-US" altLang="ko-KR" sz="1544" kern="0" dirty="0">
                <a:solidFill>
                  <a:srgbClr val="000000"/>
                </a:solidFill>
                <a:latin typeface="+mj-ea"/>
                <a:ea typeface="+mj-ea"/>
              </a:rPr>
              <a:t>}</a:t>
            </a:r>
            <a:endParaRPr lang="ko-KR" altLang="en-US" sz="1544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210026" defTabSz="198450" fontAlgn="base" latinLnBrk="0"/>
            <a:r>
              <a:rPr lang="en-US" altLang="ko-KR" sz="1544" kern="0" dirty="0">
                <a:solidFill>
                  <a:srgbClr val="000000"/>
                </a:solidFill>
                <a:latin typeface="+mj-ea"/>
                <a:ea typeface="+mj-ea"/>
              </a:rPr>
              <a:t>else {</a:t>
            </a:r>
            <a:endParaRPr lang="ko-KR" altLang="en-US" sz="1544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210026" defTabSz="198450" fontAlgn="base" latinLnBrk="0"/>
            <a:r>
              <a:rPr lang="en-US" altLang="ko-KR" sz="1544" kern="0" dirty="0">
                <a:solidFill>
                  <a:srgbClr val="000000"/>
                </a:solidFill>
                <a:latin typeface="+mj-ea"/>
                <a:ea typeface="+mj-ea"/>
              </a:rPr>
              <a:t>	// </a:t>
            </a:r>
            <a:r>
              <a:rPr lang="ko-KR" altLang="en-US" sz="1544" kern="0" dirty="0">
                <a:solidFill>
                  <a:srgbClr val="000000"/>
                </a:solidFill>
                <a:latin typeface="+mj-ea"/>
                <a:ea typeface="+mj-ea"/>
              </a:rPr>
              <a:t>취소 버튼이나 다이얼로그를 닫은 경우</a:t>
            </a:r>
          </a:p>
          <a:p>
            <a:pPr marL="210026" defTabSz="198450" fontAlgn="base" latinLnBrk="0"/>
            <a:r>
              <a:rPr lang="en-US" altLang="ko-KR" sz="1544" kern="0" dirty="0">
                <a:solidFill>
                  <a:srgbClr val="000000"/>
                </a:solidFill>
                <a:latin typeface="+mj-ea"/>
                <a:ea typeface="+mj-ea"/>
              </a:rPr>
              <a:t>}</a:t>
            </a:r>
            <a:endParaRPr lang="ko-KR" altLang="en-US" sz="1544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7832966" y="3682358"/>
            <a:ext cx="3126895" cy="1851305"/>
            <a:chOff x="1201908" y="2060848"/>
            <a:chExt cx="7001027" cy="3095625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01908" y="2060848"/>
              <a:ext cx="3038475" cy="3095625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11960" y="2070372"/>
              <a:ext cx="3990975" cy="3076575"/>
            </a:xfrm>
            <a:prstGeom prst="rect">
              <a:avLst/>
            </a:prstGeom>
          </p:spPr>
        </p:pic>
      </p:grpSp>
      <p:sp>
        <p:nvSpPr>
          <p:cNvPr id="12" name="자유형 11"/>
          <p:cNvSpPr/>
          <p:nvPr/>
        </p:nvSpPr>
        <p:spPr>
          <a:xfrm>
            <a:off x="5927315" y="3542454"/>
            <a:ext cx="2064434" cy="873314"/>
          </a:xfrm>
          <a:custGeom>
            <a:avLst/>
            <a:gdLst>
              <a:gd name="connsiteX0" fmla="*/ 0 w 1985376"/>
              <a:gd name="connsiteY0" fmla="*/ 186938 h 732097"/>
              <a:gd name="connsiteX1" fmla="*/ 469726 w 1985376"/>
              <a:gd name="connsiteY1" fmla="*/ 17837 h 732097"/>
              <a:gd name="connsiteX2" fmla="*/ 1465546 w 1985376"/>
              <a:gd name="connsiteY2" fmla="*/ 24100 h 732097"/>
              <a:gd name="connsiteX3" fmla="*/ 1753644 w 1985376"/>
              <a:gd name="connsiteY3" fmla="*/ 186938 h 732097"/>
              <a:gd name="connsiteX4" fmla="*/ 1803748 w 1985376"/>
              <a:gd name="connsiteY4" fmla="*/ 650401 h 732097"/>
              <a:gd name="connsiteX5" fmla="*/ 1985376 w 1985376"/>
              <a:gd name="connsiteY5" fmla="*/ 731821 h 732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85376" h="732097">
                <a:moveTo>
                  <a:pt x="0" y="186938"/>
                </a:moveTo>
                <a:cubicBezTo>
                  <a:pt x="112734" y="115957"/>
                  <a:pt x="225468" y="44977"/>
                  <a:pt x="469726" y="17837"/>
                </a:cubicBezTo>
                <a:cubicBezTo>
                  <a:pt x="713984" y="-9303"/>
                  <a:pt x="1251560" y="-4084"/>
                  <a:pt x="1465546" y="24100"/>
                </a:cubicBezTo>
                <a:cubicBezTo>
                  <a:pt x="1679532" y="52283"/>
                  <a:pt x="1697277" y="82555"/>
                  <a:pt x="1753644" y="186938"/>
                </a:cubicBezTo>
                <a:cubicBezTo>
                  <a:pt x="1810011" y="291321"/>
                  <a:pt x="1765126" y="559587"/>
                  <a:pt x="1803748" y="650401"/>
                </a:cubicBezTo>
                <a:cubicBezTo>
                  <a:pt x="1842370" y="741215"/>
                  <a:pt x="1985376" y="731821"/>
                  <a:pt x="1985376" y="731821"/>
                </a:cubicBezTo>
              </a:path>
            </a:pathLst>
          </a:custGeom>
          <a:noFill/>
          <a:ln w="1270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315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25000" lnSpcReduction="20000"/>
          </a:bodyPr>
          <a:lstStyle/>
          <a:p>
            <a:fld id="{01870596-DAFA-46D2-82A7-2B6B5F8E0EA4}" type="slidenum">
              <a:rPr lang="ko-KR" altLang="en-US" smtClean="0"/>
              <a:t>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550631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/>
            <a:r>
              <a:rPr lang="ko-KR" altLang="en-US"/>
              <a:t>자바스크립트 다이얼로그 </a:t>
            </a:r>
            <a:r>
              <a:rPr lang="en-US" altLang="ko-KR"/>
              <a:t>: </a:t>
            </a:r>
            <a:r>
              <a:rPr lang="ko-KR" altLang="en-US"/>
              <a:t>경고 다이얼로그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sz="quarter" idx="1"/>
          </p:nvPr>
        </p:nvSpPr>
        <p:spPr>
          <a:xfrm>
            <a:off x="2474640" y="1476375"/>
            <a:ext cx="11986630" cy="5557451"/>
          </a:xfrm>
        </p:spPr>
        <p:txBody>
          <a:bodyPr vert="horz" lIns="104306" tIns="52153" rIns="104306" bIns="52153" rtlCol="0">
            <a:normAutofit/>
          </a:bodyPr>
          <a:lstStyle/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altLang="ko-KR" sz="2200" b="1" dirty="0"/>
              <a:t>alert</a:t>
            </a:r>
            <a:r>
              <a:rPr lang="en-US" altLang="ko-KR" sz="2200" b="1"/>
              <a:t>("</a:t>
            </a:r>
            <a:r>
              <a:rPr lang="ko-KR" altLang="en-US" sz="2200" b="1"/>
              <a:t>메시지</a:t>
            </a:r>
            <a:r>
              <a:rPr lang="en-US" altLang="ko-KR" sz="2200" b="1"/>
              <a:t>") </a:t>
            </a:r>
            <a:r>
              <a:rPr lang="ko-KR" altLang="en-US" sz="2200" b="1"/>
              <a:t>함수</a:t>
            </a:r>
            <a:endParaRPr lang="en-US" altLang="ko-KR" sz="2200" b="1" dirty="0"/>
          </a:p>
          <a:p>
            <a:pPr lvl="1"/>
            <a:r>
              <a:rPr lang="ko-KR" altLang="en-US" sz="1800" dirty="0">
                <a:latin typeface="굴림" panose="020B0600000101010101" pitchFamily="50" charset="-127"/>
                <a:ea typeface="굴림" panose="020B0600000101010101" pitchFamily="50" charset="-127"/>
              </a:rPr>
              <a:t>메시지’</a:t>
            </a:r>
            <a:r>
              <a:rPr lang="ko-KR" altLang="en-US" sz="1800">
                <a:latin typeface="굴림" panose="020B0600000101010101" pitchFamily="50" charset="-127"/>
                <a:ea typeface="굴림" panose="020B0600000101010101" pitchFamily="50" charset="-127"/>
              </a:rPr>
              <a:t>와 </a:t>
            </a:r>
            <a:r>
              <a:rPr lang="en-US" altLang="ko-KR" sz="1800">
                <a:latin typeface="굴림" panose="020B0600000101010101" pitchFamily="50" charset="-127"/>
                <a:ea typeface="굴림" panose="020B0600000101010101" pitchFamily="50" charset="-127"/>
              </a:rPr>
              <a:t>'</a:t>
            </a:r>
            <a:r>
              <a:rPr lang="ko-KR" altLang="en-US" sz="1800">
                <a:latin typeface="굴림" panose="020B0600000101010101" pitchFamily="50" charset="-127"/>
                <a:ea typeface="굴림" panose="020B0600000101010101" pitchFamily="50" charset="-127"/>
              </a:rPr>
              <a:t>확인</a:t>
            </a:r>
            <a:r>
              <a:rPr lang="en-US" altLang="ko-KR" sz="1800" dirty="0">
                <a:latin typeface="굴림" panose="020B0600000101010101" pitchFamily="50" charset="-127"/>
                <a:ea typeface="굴림" panose="020B0600000101010101" pitchFamily="50" charset="-127"/>
              </a:rPr>
              <a:t>' </a:t>
            </a:r>
            <a:r>
              <a:rPr lang="ko-KR" altLang="en-US" sz="1800" dirty="0">
                <a:latin typeface="굴림" panose="020B0600000101010101" pitchFamily="50" charset="-127"/>
                <a:ea typeface="굴림" panose="020B0600000101010101" pitchFamily="50" charset="-127"/>
              </a:rPr>
              <a:t>버튼을 가진 </a:t>
            </a:r>
            <a:r>
              <a:rPr lang="ko-KR" altLang="en-US" sz="1800">
                <a:latin typeface="굴림" panose="020B0600000101010101" pitchFamily="50" charset="-127"/>
                <a:ea typeface="굴림" panose="020B0600000101010101" pitchFamily="50" charset="-127"/>
              </a:rPr>
              <a:t>다이얼로그 출력</a:t>
            </a:r>
            <a:r>
              <a:rPr lang="en-US" altLang="ko-KR" sz="1800" dirty="0">
                <a:latin typeface="굴림" panose="020B0600000101010101" pitchFamily="50" charset="-127"/>
                <a:ea typeface="굴림" panose="020B0600000101010101" pitchFamily="50" charset="-127"/>
              </a:rPr>
              <a:t>,</a:t>
            </a:r>
            <a:r>
              <a:rPr lang="ko-KR" altLang="en-US" sz="1800" dirty="0">
                <a:latin typeface="굴림" panose="020B0600000101010101" pitchFamily="50" charset="-127"/>
                <a:ea typeface="굴림" panose="020B0600000101010101" pitchFamily="50" charset="-127"/>
              </a:rPr>
              <a:t> 메시지 전달</a:t>
            </a:r>
          </a:p>
          <a:p>
            <a:pPr lvl="1"/>
            <a:endParaRPr lang="en-US" altLang="ko-KR" sz="18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>
              <a:spcBef>
                <a:spcPts val="1200"/>
              </a:spcBef>
              <a:spcAft>
                <a:spcPts val="600"/>
              </a:spcAft>
            </a:pPr>
            <a:endParaRPr lang="ko-KR" altLang="en-US" sz="2200" b="1" dirty="0"/>
          </a:p>
          <a:p>
            <a:pPr>
              <a:spcBef>
                <a:spcPts val="1200"/>
              </a:spcBef>
              <a:spcAft>
                <a:spcPts val="600"/>
              </a:spcAft>
            </a:pPr>
            <a:endParaRPr lang="ko-KR" altLang="en-US" sz="2200" b="1" dirty="0"/>
          </a:p>
        </p:txBody>
      </p:sp>
      <p:sp>
        <p:nvSpPr>
          <p:cNvPr id="11" name="직사각형 10"/>
          <p:cNvSpPr/>
          <p:nvPr/>
        </p:nvSpPr>
        <p:spPr>
          <a:xfrm>
            <a:off x="3307613" y="2827925"/>
            <a:ext cx="3731431" cy="32996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marL="210026" defTabSz="198450" fontAlgn="base" latinLnBrk="0"/>
            <a:r>
              <a:rPr lang="en-US" altLang="ko-KR" sz="1544" b="1" kern="0" dirty="0">
                <a:solidFill>
                  <a:srgbClr val="000000"/>
                </a:solidFill>
                <a:latin typeface="+mj-ea"/>
                <a:ea typeface="+mj-ea"/>
              </a:rPr>
              <a:t>alert</a:t>
            </a:r>
            <a:r>
              <a:rPr lang="en-US" altLang="ko-KR" sz="1544" kern="0" dirty="0">
                <a:solidFill>
                  <a:srgbClr val="000000"/>
                </a:solidFill>
                <a:latin typeface="+mj-ea"/>
                <a:ea typeface="+mj-ea"/>
              </a:rPr>
              <a:t>(</a:t>
            </a:r>
            <a:r>
              <a:rPr lang="en-US" altLang="ko-KR" sz="1544" b="1" kern="0" dirty="0">
                <a:solidFill>
                  <a:srgbClr val="000000"/>
                </a:solidFill>
                <a:latin typeface="+mj-ea"/>
                <a:ea typeface="+mj-ea"/>
              </a:rPr>
              <a:t>"</a:t>
            </a:r>
            <a:r>
              <a:rPr lang="ko-KR" altLang="en-US" sz="1544" b="1" kern="0" dirty="0">
                <a:solidFill>
                  <a:srgbClr val="000000"/>
                </a:solidFill>
                <a:latin typeface="+mj-ea"/>
                <a:ea typeface="+mj-ea"/>
              </a:rPr>
              <a:t>클릭하였습니다</a:t>
            </a:r>
            <a:r>
              <a:rPr lang="en-US" altLang="ko-KR" sz="1544" b="1" kern="0" dirty="0">
                <a:solidFill>
                  <a:srgbClr val="000000"/>
                </a:solidFill>
                <a:latin typeface="+mj-ea"/>
                <a:ea typeface="+mj-ea"/>
              </a:rPr>
              <a:t>."</a:t>
            </a:r>
            <a:r>
              <a:rPr lang="en-US" altLang="ko-KR" sz="1544" kern="0" dirty="0">
                <a:solidFill>
                  <a:srgbClr val="000000"/>
                </a:solidFill>
                <a:latin typeface="+mj-ea"/>
                <a:ea typeface="+mj-ea"/>
              </a:rPr>
              <a:t>);</a:t>
            </a:r>
            <a:endParaRPr lang="ko-KR" altLang="en-US" sz="1544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7122366" y="2748533"/>
            <a:ext cx="3124478" cy="1905412"/>
            <a:chOff x="2761109" y="3418570"/>
            <a:chExt cx="6319685" cy="3162300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61109" y="3429000"/>
              <a:ext cx="3333750" cy="3133725"/>
            </a:xfrm>
            <a:prstGeom prst="rect">
              <a:avLst/>
            </a:prstGeom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80419" y="3418570"/>
              <a:ext cx="3000375" cy="3162300"/>
            </a:xfrm>
            <a:prstGeom prst="rect">
              <a:avLst/>
            </a:prstGeom>
          </p:spPr>
        </p:pic>
      </p:grpSp>
      <p:sp>
        <p:nvSpPr>
          <p:cNvPr id="9" name="자유형 8"/>
          <p:cNvSpPr/>
          <p:nvPr/>
        </p:nvSpPr>
        <p:spPr>
          <a:xfrm>
            <a:off x="5310139" y="2669141"/>
            <a:ext cx="2064434" cy="873314"/>
          </a:xfrm>
          <a:custGeom>
            <a:avLst/>
            <a:gdLst>
              <a:gd name="connsiteX0" fmla="*/ 0 w 1985376"/>
              <a:gd name="connsiteY0" fmla="*/ 186938 h 732097"/>
              <a:gd name="connsiteX1" fmla="*/ 469726 w 1985376"/>
              <a:gd name="connsiteY1" fmla="*/ 17837 h 732097"/>
              <a:gd name="connsiteX2" fmla="*/ 1465546 w 1985376"/>
              <a:gd name="connsiteY2" fmla="*/ 24100 h 732097"/>
              <a:gd name="connsiteX3" fmla="*/ 1753644 w 1985376"/>
              <a:gd name="connsiteY3" fmla="*/ 186938 h 732097"/>
              <a:gd name="connsiteX4" fmla="*/ 1803748 w 1985376"/>
              <a:gd name="connsiteY4" fmla="*/ 650401 h 732097"/>
              <a:gd name="connsiteX5" fmla="*/ 1985376 w 1985376"/>
              <a:gd name="connsiteY5" fmla="*/ 731821 h 732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85376" h="732097">
                <a:moveTo>
                  <a:pt x="0" y="186938"/>
                </a:moveTo>
                <a:cubicBezTo>
                  <a:pt x="112734" y="115957"/>
                  <a:pt x="225468" y="44977"/>
                  <a:pt x="469726" y="17837"/>
                </a:cubicBezTo>
                <a:cubicBezTo>
                  <a:pt x="713984" y="-9303"/>
                  <a:pt x="1251560" y="-4084"/>
                  <a:pt x="1465546" y="24100"/>
                </a:cubicBezTo>
                <a:cubicBezTo>
                  <a:pt x="1679532" y="52283"/>
                  <a:pt x="1697277" y="82555"/>
                  <a:pt x="1753644" y="186938"/>
                </a:cubicBezTo>
                <a:cubicBezTo>
                  <a:pt x="1810011" y="291321"/>
                  <a:pt x="1765126" y="559587"/>
                  <a:pt x="1803748" y="650401"/>
                </a:cubicBezTo>
                <a:cubicBezTo>
                  <a:pt x="1842370" y="741215"/>
                  <a:pt x="1985376" y="731821"/>
                  <a:pt x="1985376" y="731821"/>
                </a:cubicBezTo>
              </a:path>
            </a:pathLst>
          </a:custGeom>
          <a:noFill/>
          <a:ln w="1270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315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25000" lnSpcReduction="20000"/>
          </a:bodyPr>
          <a:lstStyle/>
          <a:p>
            <a:fld id="{01870596-DAFA-46D2-82A7-2B6B5F8E0EA4}" type="slidenum">
              <a:rPr lang="ko-KR" altLang="en-US" smtClean="0"/>
              <a:t>16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973408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자바스크립트 식별자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1968947" y="1116335"/>
            <a:ext cx="11986630" cy="5557451"/>
          </a:xfrm>
        </p:spPr>
        <p:txBody>
          <a:bodyPr vert="horz" lIns="104306" tIns="52153" rIns="104306" bIns="52153" rtlCol="0">
            <a:normAutofit/>
          </a:bodyPr>
          <a:lstStyle/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ko-KR" altLang="en-US" sz="2200" b="1" dirty="0"/>
              <a:t>식별자</a:t>
            </a:r>
            <a:endParaRPr lang="en-US" altLang="ko-KR" sz="2200" b="1" dirty="0"/>
          </a:p>
          <a:p>
            <a:pPr lvl="1"/>
            <a:r>
              <a:rPr lang="ko-KR" altLang="en-US" sz="1800" dirty="0">
                <a:latin typeface="굴림" panose="020B0600000101010101" pitchFamily="50" charset="-127"/>
                <a:ea typeface="굴림" panose="020B0600000101010101" pitchFamily="50" charset="-127"/>
              </a:rPr>
              <a:t>자바스크립트 프로그램의 변수</a:t>
            </a:r>
            <a:r>
              <a:rPr lang="en-US" altLang="ko-KR" sz="1800" dirty="0"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ko-KR" altLang="en-US" sz="1800" dirty="0">
                <a:latin typeface="굴림" panose="020B0600000101010101" pitchFamily="50" charset="-127"/>
                <a:ea typeface="굴림" panose="020B0600000101010101" pitchFamily="50" charset="-127"/>
              </a:rPr>
              <a:t>상수</a:t>
            </a:r>
            <a:r>
              <a:rPr lang="en-US" altLang="ko-KR" sz="1800" dirty="0">
                <a:latin typeface="굴림" panose="020B0600000101010101" pitchFamily="50" charset="-127"/>
                <a:ea typeface="굴림" panose="020B0600000101010101" pitchFamily="50" charset="-127"/>
              </a:rPr>
              <a:t>(</a:t>
            </a:r>
            <a:r>
              <a:rPr lang="ko-KR" altLang="en-US" sz="1800" dirty="0" err="1">
                <a:latin typeface="굴림" panose="020B0600000101010101" pitchFamily="50" charset="-127"/>
                <a:ea typeface="굴림" panose="020B0600000101010101" pitchFamily="50" charset="-127"/>
              </a:rPr>
              <a:t>리터럴</a:t>
            </a:r>
            <a:r>
              <a:rPr lang="en-US" altLang="ko-KR" sz="1800" dirty="0">
                <a:latin typeface="굴림" panose="020B0600000101010101" pitchFamily="50" charset="-127"/>
                <a:ea typeface="굴림" panose="020B0600000101010101" pitchFamily="50" charset="-127"/>
              </a:rPr>
              <a:t>), </a:t>
            </a:r>
            <a:r>
              <a:rPr lang="ko-KR" altLang="en-US" sz="1800" dirty="0">
                <a:latin typeface="굴림" panose="020B0600000101010101" pitchFamily="50" charset="-127"/>
                <a:ea typeface="굴림" panose="020B0600000101010101" pitchFamily="50" charset="-127"/>
              </a:rPr>
              <a:t>함수의 이름</a:t>
            </a:r>
          </a:p>
          <a:p>
            <a:pPr lvl="1"/>
            <a:r>
              <a:rPr lang="ko-KR" altLang="en-US" sz="1800" dirty="0">
                <a:latin typeface="굴림" panose="020B0600000101010101" pitchFamily="50" charset="-127"/>
                <a:ea typeface="굴림" panose="020B0600000101010101" pitchFamily="50" charset="-127"/>
              </a:rPr>
              <a:t>식별자 만드는 규칙</a:t>
            </a:r>
            <a:endParaRPr lang="en-US" altLang="ko-KR" sz="18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2"/>
            <a:r>
              <a:rPr lang="ko-KR" altLang="en-US" dirty="0"/>
              <a:t>첫 번째 문자 </a:t>
            </a:r>
            <a:r>
              <a:rPr lang="en-US" altLang="ko-KR" dirty="0"/>
              <a:t>: </a:t>
            </a:r>
            <a:r>
              <a:rPr lang="ko-KR" altLang="en-US" dirty="0"/>
              <a:t>알파벳</a:t>
            </a:r>
            <a:r>
              <a:rPr lang="en-US" altLang="ko-KR" dirty="0"/>
              <a:t>(A-Z, a-z), </a:t>
            </a:r>
            <a:r>
              <a:rPr lang="ko-KR" altLang="en-US" dirty="0" err="1"/>
              <a:t>언더스코어</a:t>
            </a:r>
            <a:r>
              <a:rPr lang="en-US" altLang="ko-KR" dirty="0"/>
              <a:t>(_), $ </a:t>
            </a:r>
            <a:r>
              <a:rPr lang="ko-KR" altLang="en-US" dirty="0"/>
              <a:t>문자만 사용 가능</a:t>
            </a:r>
          </a:p>
          <a:p>
            <a:pPr lvl="2"/>
            <a:r>
              <a:rPr lang="ko-KR" altLang="en-US" dirty="0"/>
              <a:t>두 번째 이상 문자 </a:t>
            </a:r>
            <a:r>
              <a:rPr lang="en-US" altLang="ko-KR" dirty="0"/>
              <a:t>: </a:t>
            </a:r>
            <a:r>
              <a:rPr lang="ko-KR" altLang="en-US" dirty="0"/>
              <a:t>알파벳</a:t>
            </a:r>
            <a:r>
              <a:rPr lang="en-US" altLang="ko-KR" dirty="0"/>
              <a:t>, </a:t>
            </a:r>
            <a:r>
              <a:rPr lang="ko-KR" altLang="en-US" dirty="0" err="1"/>
              <a:t>언더스코어</a:t>
            </a:r>
            <a:r>
              <a:rPr lang="en-US" altLang="ko-KR" dirty="0"/>
              <a:t>(_), 0-9, $ </a:t>
            </a:r>
            <a:r>
              <a:rPr lang="ko-KR" altLang="en-US" dirty="0"/>
              <a:t>사용 가능</a:t>
            </a:r>
          </a:p>
          <a:p>
            <a:pPr lvl="2"/>
            <a:r>
              <a:rPr lang="ko-KR" altLang="en-US" dirty="0"/>
              <a:t>대소문자는 구분되어 </a:t>
            </a:r>
            <a:r>
              <a:rPr lang="ko-KR" altLang="en-US" dirty="0" err="1"/>
              <a:t>다루어짐</a:t>
            </a:r>
            <a:endParaRPr lang="en-US" altLang="ko-KR" dirty="0"/>
          </a:p>
          <a:p>
            <a:pPr lvl="3"/>
            <a:r>
              <a:rPr lang="en-US" altLang="ko-KR" dirty="0" err="1"/>
              <a:t>myHome</a:t>
            </a:r>
            <a:r>
              <a:rPr lang="ko-KR" altLang="en-US" dirty="0"/>
              <a:t>과 </a:t>
            </a:r>
            <a:r>
              <a:rPr lang="en-US" altLang="ko-KR" dirty="0" err="1"/>
              <a:t>myhome</a:t>
            </a:r>
            <a:r>
              <a:rPr lang="ko-KR" altLang="en-US" dirty="0"/>
              <a:t>은 다른 </a:t>
            </a:r>
            <a:r>
              <a:rPr lang="ko-KR" altLang="en-US" dirty="0" err="1"/>
              <a:t>식별자</a:t>
            </a:r>
            <a:endParaRPr lang="ko-KR" altLang="en-US" dirty="0"/>
          </a:p>
          <a:p>
            <a:pPr lvl="2"/>
            <a:r>
              <a:rPr lang="ko-KR" altLang="en-US" dirty="0"/>
              <a:t>자바스크립트 </a:t>
            </a:r>
            <a:r>
              <a:rPr lang="ko-KR" altLang="en-US" dirty="0" err="1"/>
              <a:t>예약어</a:t>
            </a:r>
            <a:r>
              <a:rPr lang="ko-KR" altLang="en-US" dirty="0"/>
              <a:t> 사용 불가 </a:t>
            </a:r>
            <a:endParaRPr lang="en-US" altLang="ko-KR" dirty="0"/>
          </a:p>
          <a:p>
            <a:pPr lvl="3"/>
            <a:r>
              <a:rPr lang="en-US" altLang="ko-KR" dirty="0"/>
              <a:t>false, for, if, null </a:t>
            </a:r>
            <a:r>
              <a:rPr lang="ko-KR" altLang="en-US" dirty="0"/>
              <a:t>등 자바스크립트 </a:t>
            </a:r>
            <a:r>
              <a:rPr lang="ko-KR" altLang="en-US" dirty="0" err="1"/>
              <a:t>예약어</a:t>
            </a:r>
            <a:r>
              <a:rPr lang="ko-KR" altLang="en-US" dirty="0"/>
              <a:t> 사용 불가</a:t>
            </a:r>
            <a:endParaRPr lang="en-US" altLang="ko-KR" dirty="0"/>
          </a:p>
          <a:p>
            <a:pPr lvl="1"/>
            <a:r>
              <a:rPr lang="ko-KR" altLang="en-US" sz="1800" dirty="0" err="1">
                <a:latin typeface="굴림" panose="020B0600000101010101" pitchFamily="50" charset="-127"/>
                <a:ea typeface="굴림" panose="020B0600000101010101" pitchFamily="50" charset="-127"/>
              </a:rPr>
              <a:t>식별자</a:t>
            </a:r>
            <a:r>
              <a:rPr lang="ko-KR" altLang="en-US" sz="1800" dirty="0">
                <a:latin typeface="굴림" panose="020B0600000101010101" pitchFamily="50" charset="-127"/>
                <a:ea typeface="굴림" panose="020B0600000101010101" pitchFamily="50" charset="-127"/>
              </a:rPr>
              <a:t> 사용 사례</a:t>
            </a:r>
          </a:p>
          <a:p>
            <a:pPr>
              <a:spcBef>
                <a:spcPts val="1200"/>
              </a:spcBef>
              <a:spcAft>
                <a:spcPts val="600"/>
              </a:spcAft>
            </a:pPr>
            <a:endParaRPr lang="ko-KR" altLang="en-US" sz="2200" b="1" dirty="0"/>
          </a:p>
        </p:txBody>
      </p:sp>
      <p:sp>
        <p:nvSpPr>
          <p:cNvPr id="8" name="직사각형 7"/>
          <p:cNvSpPr/>
          <p:nvPr/>
        </p:nvSpPr>
        <p:spPr>
          <a:xfrm>
            <a:off x="3193083" y="5076775"/>
            <a:ext cx="6430764" cy="1518108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marL="210026" defTabSz="198450" fontAlgn="base" latinLnBrk="0"/>
            <a:r>
              <a:rPr lang="en-US" altLang="ko-KR" sz="1544" kern="0" dirty="0">
                <a:solidFill>
                  <a:srgbClr val="000000"/>
                </a:solidFill>
                <a:latin typeface="+mj-ea"/>
                <a:ea typeface="+mj-ea"/>
              </a:rPr>
              <a:t>6letiable;</a:t>
            </a:r>
            <a:r>
              <a:rPr lang="ko-KR" altLang="en-US" sz="1544" kern="0" dirty="0">
                <a:solidFill>
                  <a:srgbClr val="000000"/>
                </a:solidFill>
                <a:latin typeface="+mj-ea"/>
                <a:ea typeface="+mj-ea"/>
              </a:rPr>
              <a:t>		</a:t>
            </a:r>
            <a:r>
              <a:rPr lang="en-US" altLang="ko-KR" sz="1544" kern="0" dirty="0">
                <a:solidFill>
                  <a:srgbClr val="000000"/>
                </a:solidFill>
                <a:latin typeface="+mj-ea"/>
                <a:ea typeface="+mj-ea"/>
              </a:rPr>
              <a:t>	// (x) </a:t>
            </a:r>
            <a:r>
              <a:rPr lang="ko-KR" altLang="en-US" sz="1544" kern="0" dirty="0">
                <a:solidFill>
                  <a:srgbClr val="000000"/>
                </a:solidFill>
                <a:latin typeface="+mj-ea"/>
                <a:ea typeface="+mj-ea"/>
              </a:rPr>
              <a:t>숫자로 시작할 수 없음</a:t>
            </a:r>
          </a:p>
          <a:p>
            <a:pPr marL="210026" defTabSz="198450" fontAlgn="base" latinLnBrk="0"/>
            <a:r>
              <a:rPr lang="en-US" altLang="ko-KR" sz="1544" kern="0" dirty="0" err="1">
                <a:solidFill>
                  <a:srgbClr val="000000"/>
                </a:solidFill>
                <a:latin typeface="+mj-ea"/>
                <a:ea typeface="+mj-ea"/>
              </a:rPr>
              <a:t>student_ID</a:t>
            </a:r>
            <a:r>
              <a:rPr lang="en-US" altLang="ko-KR" sz="1544" kern="0" dirty="0">
                <a:solidFill>
                  <a:srgbClr val="000000"/>
                </a:solidFill>
                <a:latin typeface="+mj-ea"/>
                <a:ea typeface="+mj-ea"/>
              </a:rPr>
              <a:t>;</a:t>
            </a:r>
            <a:r>
              <a:rPr lang="ko-KR" altLang="en-US" sz="1544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544" kern="0" dirty="0">
                <a:solidFill>
                  <a:srgbClr val="000000"/>
                </a:solidFill>
                <a:latin typeface="+mj-ea"/>
                <a:ea typeface="+mj-ea"/>
              </a:rPr>
              <a:t>	// (0)</a:t>
            </a:r>
            <a:endParaRPr lang="ko-KR" altLang="en-US" sz="1544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210026" defTabSz="198450" fontAlgn="base" latinLnBrk="0"/>
            <a:r>
              <a:rPr lang="en-US" altLang="ko-KR" sz="1544" kern="0" dirty="0">
                <a:solidFill>
                  <a:srgbClr val="000000"/>
                </a:solidFill>
                <a:latin typeface="+mj-ea"/>
                <a:ea typeface="+mj-ea"/>
              </a:rPr>
              <a:t>_code;</a:t>
            </a:r>
            <a:r>
              <a:rPr lang="ko-KR" altLang="en-US" sz="1544" kern="0" dirty="0">
                <a:solidFill>
                  <a:srgbClr val="000000"/>
                </a:solidFill>
                <a:latin typeface="+mj-ea"/>
                <a:ea typeface="+mj-ea"/>
              </a:rPr>
              <a:t>		</a:t>
            </a:r>
            <a:r>
              <a:rPr lang="en-US" altLang="ko-KR" sz="1544" kern="0" dirty="0">
                <a:solidFill>
                  <a:srgbClr val="000000"/>
                </a:solidFill>
                <a:latin typeface="+mj-ea"/>
                <a:ea typeface="+mj-ea"/>
              </a:rPr>
              <a:t>			// (0) </a:t>
            </a:r>
            <a:r>
              <a:rPr lang="ko-KR" altLang="en-US" sz="1544" kern="0" dirty="0">
                <a:solidFill>
                  <a:srgbClr val="000000"/>
                </a:solidFill>
                <a:latin typeface="+mj-ea"/>
                <a:ea typeface="+mj-ea"/>
              </a:rPr>
              <a:t>맞지만 권하지 않음</a:t>
            </a:r>
          </a:p>
          <a:p>
            <a:pPr marL="210026" defTabSz="198450" fontAlgn="base" latinLnBrk="0"/>
            <a:r>
              <a:rPr lang="en-US" altLang="ko-KR" sz="1544" kern="0" dirty="0">
                <a:solidFill>
                  <a:srgbClr val="000000"/>
                </a:solidFill>
                <a:latin typeface="+mj-ea"/>
                <a:ea typeface="+mj-ea"/>
              </a:rPr>
              <a:t>if;</a:t>
            </a:r>
            <a:r>
              <a:rPr lang="ko-KR" altLang="en-US" sz="1544" kern="0" dirty="0">
                <a:solidFill>
                  <a:srgbClr val="000000"/>
                </a:solidFill>
                <a:latin typeface="+mj-ea"/>
                <a:ea typeface="+mj-ea"/>
              </a:rPr>
              <a:t>		</a:t>
            </a:r>
            <a:r>
              <a:rPr lang="en-US" altLang="ko-KR" sz="1544" kern="0" dirty="0">
                <a:solidFill>
                  <a:srgbClr val="000000"/>
                </a:solidFill>
                <a:latin typeface="+mj-ea"/>
                <a:ea typeface="+mj-ea"/>
              </a:rPr>
              <a:t>					// (x) </a:t>
            </a:r>
            <a:r>
              <a:rPr lang="ko-KR" altLang="en-US" sz="1544" kern="0" dirty="0" err="1">
                <a:solidFill>
                  <a:srgbClr val="000000"/>
                </a:solidFill>
                <a:latin typeface="+mj-ea"/>
                <a:ea typeface="+mj-ea"/>
              </a:rPr>
              <a:t>예약어</a:t>
            </a:r>
            <a:r>
              <a:rPr lang="ko-KR" altLang="en-US" sz="1544" kern="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altLang="ko-KR" sz="1544" kern="0" dirty="0">
                <a:solidFill>
                  <a:srgbClr val="000000"/>
                </a:solidFill>
                <a:latin typeface="+mj-ea"/>
                <a:ea typeface="+mj-ea"/>
              </a:rPr>
              <a:t>if </a:t>
            </a:r>
            <a:r>
              <a:rPr lang="ko-KR" altLang="en-US" sz="1544" kern="0" dirty="0">
                <a:solidFill>
                  <a:srgbClr val="000000"/>
                </a:solidFill>
                <a:latin typeface="+mj-ea"/>
                <a:ea typeface="+mj-ea"/>
              </a:rPr>
              <a:t>사용 불가</a:t>
            </a:r>
          </a:p>
          <a:p>
            <a:pPr marL="210026" defTabSz="198450" fontAlgn="base" latinLnBrk="0"/>
            <a:r>
              <a:rPr lang="en-US" altLang="ko-KR" sz="1544" kern="0" dirty="0">
                <a:solidFill>
                  <a:srgbClr val="000000"/>
                </a:solidFill>
                <a:latin typeface="+mj-ea"/>
                <a:ea typeface="+mj-ea"/>
              </a:rPr>
              <a:t>%</a:t>
            </a:r>
            <a:r>
              <a:rPr lang="en-US" altLang="ko-KR" sz="1544" kern="0" dirty="0" err="1">
                <a:solidFill>
                  <a:srgbClr val="000000"/>
                </a:solidFill>
                <a:latin typeface="+mj-ea"/>
                <a:ea typeface="+mj-ea"/>
              </a:rPr>
              <a:t>calc</a:t>
            </a:r>
            <a:r>
              <a:rPr lang="ko-KR" altLang="en-US" sz="1544" kern="0" dirty="0">
                <a:solidFill>
                  <a:srgbClr val="000000"/>
                </a:solidFill>
                <a:latin typeface="+mj-ea"/>
                <a:ea typeface="+mj-ea"/>
              </a:rPr>
              <a:t>		</a:t>
            </a:r>
            <a:r>
              <a:rPr lang="en-US" altLang="ko-KR" sz="1544" kern="0" dirty="0">
                <a:solidFill>
                  <a:srgbClr val="000000"/>
                </a:solidFill>
                <a:latin typeface="+mj-ea"/>
                <a:ea typeface="+mj-ea"/>
              </a:rPr>
              <a:t>			// (x) % </a:t>
            </a:r>
            <a:r>
              <a:rPr lang="ko-KR" altLang="en-US" sz="1544" kern="0" dirty="0">
                <a:solidFill>
                  <a:srgbClr val="000000"/>
                </a:solidFill>
                <a:latin typeface="+mj-ea"/>
                <a:ea typeface="+mj-ea"/>
              </a:rPr>
              <a:t>사용 불가</a:t>
            </a:r>
          </a:p>
          <a:p>
            <a:pPr marL="210026" defTabSz="198450" fontAlgn="base" latinLnBrk="0"/>
            <a:r>
              <a:rPr lang="en-US" altLang="ko-KR" sz="1544" kern="0" dirty="0">
                <a:solidFill>
                  <a:srgbClr val="000000"/>
                </a:solidFill>
                <a:latin typeface="+mj-ea"/>
                <a:ea typeface="+mj-ea"/>
              </a:rPr>
              <a:t>bar, Bar;</a:t>
            </a:r>
            <a:r>
              <a:rPr lang="ko-KR" altLang="en-US" sz="1544" kern="0" dirty="0">
                <a:solidFill>
                  <a:srgbClr val="000000"/>
                </a:solidFill>
                <a:latin typeface="+mj-ea"/>
                <a:ea typeface="+mj-ea"/>
              </a:rPr>
              <a:t>		</a:t>
            </a:r>
            <a:r>
              <a:rPr lang="en-US" altLang="ko-KR" sz="1544" kern="0" dirty="0">
                <a:solidFill>
                  <a:srgbClr val="000000"/>
                </a:solidFill>
                <a:latin typeface="+mj-ea"/>
                <a:ea typeface="+mj-ea"/>
              </a:rPr>
              <a:t>		// (0) bar</a:t>
            </a:r>
            <a:r>
              <a:rPr lang="ko-KR" altLang="en-US" sz="1544" kern="0" dirty="0">
                <a:solidFill>
                  <a:srgbClr val="000000"/>
                </a:solidFill>
                <a:latin typeface="+mj-ea"/>
                <a:ea typeface="+mj-ea"/>
              </a:rPr>
              <a:t>와 </a:t>
            </a:r>
            <a:r>
              <a:rPr lang="en-US" altLang="ko-KR" sz="1544" kern="0" dirty="0">
                <a:solidFill>
                  <a:srgbClr val="000000"/>
                </a:solidFill>
                <a:latin typeface="+mj-ea"/>
                <a:ea typeface="+mj-ea"/>
              </a:rPr>
              <a:t>Bar</a:t>
            </a:r>
            <a:r>
              <a:rPr lang="ko-KR" altLang="en-US" sz="1544" kern="0" dirty="0">
                <a:solidFill>
                  <a:srgbClr val="000000"/>
                </a:solidFill>
                <a:latin typeface="+mj-ea"/>
                <a:ea typeface="+mj-ea"/>
              </a:rPr>
              <a:t>는 서로 다른 식별자임에 주의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25000" lnSpcReduction="20000"/>
          </a:bodyPr>
          <a:lstStyle/>
          <a:p>
            <a:fld id="{01870596-DAFA-46D2-82A7-2B6B5F8E0EA4}" type="slidenum">
              <a:rPr lang="ko-KR" altLang="en-US" smtClean="0"/>
              <a:t>17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154790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자바스크립트 문장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>
          <a:xfrm>
            <a:off x="2617019" y="1467507"/>
            <a:ext cx="11986630" cy="5557451"/>
          </a:xfrm>
        </p:spPr>
        <p:txBody>
          <a:bodyPr vert="horz" lIns="104306" tIns="52153" rIns="104306" bIns="52153" rtlCol="0">
            <a:normAutofit/>
          </a:bodyPr>
          <a:lstStyle/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ko-KR" altLang="en-US" sz="2200" b="1" dirty="0"/>
              <a:t>문장</a:t>
            </a:r>
            <a:endParaRPr lang="en-US" altLang="ko-KR" sz="2200" b="1" dirty="0"/>
          </a:p>
          <a:p>
            <a:pPr lvl="1"/>
            <a:r>
              <a:rPr lang="ko-KR" altLang="en-US" sz="1800" dirty="0">
                <a:latin typeface="굴림" panose="020B0600000101010101" pitchFamily="50" charset="-127"/>
                <a:ea typeface="굴림" panose="020B0600000101010101" pitchFamily="50" charset="-127"/>
              </a:rPr>
              <a:t>자바스크립트 프로그램의 기본 단위는</a:t>
            </a:r>
            <a:endParaRPr lang="en-US" altLang="ko-KR" sz="18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1"/>
            <a:r>
              <a:rPr lang="ko-KR" altLang="en-US" sz="1800" dirty="0">
                <a:latin typeface="굴림" panose="020B0600000101010101" pitchFamily="50" charset="-127"/>
                <a:ea typeface="굴림" panose="020B0600000101010101" pitchFamily="50" charset="-127"/>
              </a:rPr>
              <a:t>문장과 문장을 구분하기 위해 세미콜론</a:t>
            </a:r>
            <a:r>
              <a:rPr lang="en-US" altLang="ko-KR" sz="1800" dirty="0">
                <a:latin typeface="굴림" panose="020B0600000101010101" pitchFamily="50" charset="-127"/>
                <a:ea typeface="굴림" panose="020B0600000101010101" pitchFamily="50" charset="-127"/>
              </a:rPr>
              <a:t>(;) </a:t>
            </a:r>
            <a:r>
              <a:rPr lang="ko-KR" altLang="en-US" sz="1800" dirty="0">
                <a:latin typeface="굴림" panose="020B0600000101010101" pitchFamily="50" charset="-127"/>
                <a:ea typeface="굴림" panose="020B0600000101010101" pitchFamily="50" charset="-127"/>
              </a:rPr>
              <a:t>사용</a:t>
            </a:r>
            <a:endParaRPr lang="en-US" altLang="ko-KR" sz="18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1"/>
            <a:endParaRPr lang="en-US" altLang="ko-KR" sz="18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1"/>
            <a:endParaRPr lang="en-US" altLang="ko-KR" sz="18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1"/>
            <a:endParaRPr lang="en-US" altLang="ko-KR" sz="18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1"/>
            <a:endParaRPr lang="en-US" altLang="ko-KR" sz="18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1"/>
            <a:endParaRPr lang="en-US" altLang="ko-KR" sz="18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1"/>
            <a:r>
              <a:rPr lang="ko-KR" altLang="en-US" sz="1800" dirty="0" err="1">
                <a:latin typeface="굴림" panose="020B0600000101010101" pitchFamily="50" charset="-127"/>
                <a:ea typeface="굴림" panose="020B0600000101010101" pitchFamily="50" charset="-127"/>
              </a:rPr>
              <a:t>주석문</a:t>
            </a:r>
            <a:endParaRPr lang="ko-KR" altLang="en-US" sz="1800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148828" y="2907318"/>
            <a:ext cx="7462862" cy="104285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marL="210026" defTabSz="198450" fontAlgn="base" latinLnBrk="0"/>
            <a:r>
              <a:rPr lang="en-US" altLang="ko-KR" sz="1544" kern="0" dirty="0" err="1">
                <a:solidFill>
                  <a:srgbClr val="000000"/>
                </a:solidFill>
                <a:latin typeface="+mj-ea"/>
                <a:ea typeface="+mj-ea"/>
              </a:rPr>
              <a:t>i</a:t>
            </a:r>
            <a:r>
              <a:rPr lang="en-US" altLang="ko-KR" sz="1544" kern="0" dirty="0">
                <a:solidFill>
                  <a:srgbClr val="000000"/>
                </a:solidFill>
                <a:latin typeface="+mj-ea"/>
                <a:ea typeface="+mj-ea"/>
              </a:rPr>
              <a:t> = </a:t>
            </a:r>
            <a:r>
              <a:rPr lang="en-US" altLang="ko-KR" sz="1544" kern="0" dirty="0" err="1">
                <a:solidFill>
                  <a:srgbClr val="000000"/>
                </a:solidFill>
                <a:latin typeface="+mj-ea"/>
                <a:ea typeface="+mj-ea"/>
              </a:rPr>
              <a:t>i</a:t>
            </a:r>
            <a:r>
              <a:rPr lang="en-US" altLang="ko-KR" sz="1544" kern="0" dirty="0">
                <a:solidFill>
                  <a:srgbClr val="000000"/>
                </a:solidFill>
                <a:latin typeface="+mj-ea"/>
                <a:ea typeface="+mj-ea"/>
              </a:rPr>
              <a:t> + 1 </a:t>
            </a:r>
            <a:r>
              <a:rPr lang="ko-KR" altLang="en-US" sz="1544" kern="0" dirty="0">
                <a:solidFill>
                  <a:srgbClr val="000000"/>
                </a:solidFill>
                <a:latin typeface="+mj-ea"/>
                <a:ea typeface="+mj-ea"/>
              </a:rPr>
              <a:t>			</a:t>
            </a:r>
            <a:r>
              <a:rPr lang="en-US" altLang="ko-KR" sz="1544" kern="0" dirty="0">
                <a:solidFill>
                  <a:srgbClr val="000000"/>
                </a:solidFill>
                <a:latin typeface="+mj-ea"/>
                <a:ea typeface="+mj-ea"/>
              </a:rPr>
              <a:t>				// (0) </a:t>
            </a:r>
            <a:r>
              <a:rPr lang="ko-KR" altLang="en-US" sz="1544" kern="0" dirty="0">
                <a:solidFill>
                  <a:srgbClr val="000000"/>
                </a:solidFill>
                <a:latin typeface="+mj-ea"/>
                <a:ea typeface="+mj-ea"/>
              </a:rPr>
              <a:t>한 줄에 한 문장만 있는 경우 세미콜론 생략 가능</a:t>
            </a:r>
          </a:p>
          <a:p>
            <a:pPr marL="210026" defTabSz="198450" fontAlgn="base" latinLnBrk="0"/>
            <a:r>
              <a:rPr lang="en-US" altLang="ko-KR" sz="1544" kern="0" dirty="0">
                <a:solidFill>
                  <a:srgbClr val="000000"/>
                </a:solidFill>
                <a:latin typeface="+mj-ea"/>
                <a:ea typeface="+mj-ea"/>
              </a:rPr>
              <a:t>j = j + 1; </a:t>
            </a:r>
            <a:r>
              <a:rPr lang="ko-KR" altLang="en-US" sz="1544" kern="0" dirty="0">
                <a:solidFill>
                  <a:srgbClr val="000000"/>
                </a:solidFill>
                <a:latin typeface="+mj-ea"/>
                <a:ea typeface="+mj-ea"/>
              </a:rPr>
              <a:t>			</a:t>
            </a:r>
            <a:r>
              <a:rPr lang="en-US" altLang="ko-KR" sz="1544" kern="0" dirty="0">
                <a:solidFill>
                  <a:srgbClr val="000000"/>
                </a:solidFill>
                <a:latin typeface="+mj-ea"/>
                <a:ea typeface="+mj-ea"/>
              </a:rPr>
              <a:t>				// (0) </a:t>
            </a:r>
            <a:endParaRPr lang="ko-KR" altLang="en-US" sz="1544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210026" defTabSz="198450" fontAlgn="base" latinLnBrk="0"/>
            <a:r>
              <a:rPr lang="en-US" altLang="ko-KR" sz="1544" kern="0" dirty="0">
                <a:solidFill>
                  <a:srgbClr val="000000"/>
                </a:solidFill>
                <a:latin typeface="+mj-ea"/>
                <a:ea typeface="+mj-ea"/>
              </a:rPr>
              <a:t>k = k + 1; m = m + 1; </a:t>
            </a:r>
            <a:r>
              <a:rPr lang="ko-KR" altLang="en-US" sz="1544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544" kern="0" dirty="0">
                <a:solidFill>
                  <a:srgbClr val="000000"/>
                </a:solidFill>
                <a:latin typeface="+mj-ea"/>
                <a:ea typeface="+mj-ea"/>
              </a:rPr>
              <a:t>// (0) </a:t>
            </a:r>
            <a:r>
              <a:rPr lang="ko-KR" altLang="en-US" sz="1544" kern="0" dirty="0">
                <a:solidFill>
                  <a:srgbClr val="000000"/>
                </a:solidFill>
                <a:latin typeface="+mj-ea"/>
                <a:ea typeface="+mj-ea"/>
              </a:rPr>
              <a:t>한 줄에 여러 문장</a:t>
            </a:r>
          </a:p>
          <a:p>
            <a:pPr marL="210026" defTabSz="198450" fontAlgn="base" latinLnBrk="0"/>
            <a:r>
              <a:rPr lang="en-US" altLang="ko-KR" sz="1544" kern="0" dirty="0">
                <a:solidFill>
                  <a:srgbClr val="000000"/>
                </a:solidFill>
                <a:latin typeface="+mj-ea"/>
                <a:ea typeface="+mj-ea"/>
              </a:rPr>
              <a:t>n = n + 1 p = p + 1; </a:t>
            </a:r>
            <a:r>
              <a:rPr lang="ko-KR" altLang="en-US" sz="1544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544" kern="0" dirty="0">
                <a:solidFill>
                  <a:srgbClr val="000000"/>
                </a:solidFill>
                <a:latin typeface="+mj-ea"/>
                <a:ea typeface="+mj-ea"/>
              </a:rPr>
              <a:t>	// (x) </a:t>
            </a:r>
            <a:r>
              <a:rPr lang="ko-KR" altLang="en-US" sz="1544" kern="0" dirty="0">
                <a:solidFill>
                  <a:srgbClr val="000000"/>
                </a:solidFill>
                <a:latin typeface="+mj-ea"/>
                <a:ea typeface="+mj-ea"/>
              </a:rPr>
              <a:t>첫 번째 문장 끝에 </a:t>
            </a:r>
            <a:r>
              <a:rPr lang="ko-KR" altLang="en-US" sz="1544" b="1" kern="0" dirty="0">
                <a:solidFill>
                  <a:srgbClr val="000000"/>
                </a:solidFill>
                <a:latin typeface="+mj-ea"/>
                <a:ea typeface="+mj-ea"/>
              </a:rPr>
              <a:t>세미콜론</a:t>
            </a:r>
            <a:r>
              <a:rPr lang="ko-KR" altLang="en-US" sz="1544" kern="0" dirty="0">
                <a:solidFill>
                  <a:srgbClr val="000000"/>
                </a:solidFill>
                <a:latin typeface="+mj-ea"/>
                <a:ea typeface="+mj-ea"/>
              </a:rPr>
              <a:t>이 필요함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3148828" y="4904833"/>
            <a:ext cx="7462862" cy="104285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marL="210026" defTabSz="198450" fontAlgn="base" latinLnBrk="0"/>
            <a:r>
              <a:rPr lang="en-US" altLang="ko-KR" sz="1544" kern="0" dirty="0">
                <a:solidFill>
                  <a:srgbClr val="000000"/>
                </a:solidFill>
                <a:latin typeface="+mj-ea"/>
                <a:ea typeface="+mj-ea"/>
              </a:rPr>
              <a:t>// </a:t>
            </a:r>
            <a:r>
              <a:rPr lang="ko-KR" altLang="en-US" sz="1544" kern="0" dirty="0">
                <a:solidFill>
                  <a:srgbClr val="000000"/>
                </a:solidFill>
                <a:latin typeface="+mj-ea"/>
                <a:ea typeface="+mj-ea"/>
              </a:rPr>
              <a:t>한 라인 주석</a:t>
            </a:r>
            <a:r>
              <a:rPr lang="en-US" altLang="ko-KR" sz="1544" kern="0" dirty="0">
                <a:solidFill>
                  <a:srgbClr val="000000"/>
                </a:solidFill>
                <a:latin typeface="+mj-ea"/>
                <a:ea typeface="+mj-ea"/>
              </a:rPr>
              <a:t>. </a:t>
            </a:r>
            <a:r>
              <a:rPr lang="ko-KR" altLang="en-US" sz="1544" kern="0" dirty="0">
                <a:solidFill>
                  <a:srgbClr val="000000"/>
                </a:solidFill>
                <a:latin typeface="+mj-ea"/>
                <a:ea typeface="+mj-ea"/>
              </a:rPr>
              <a:t>라인의 끝까지 주석 처리</a:t>
            </a:r>
          </a:p>
          <a:p>
            <a:pPr marL="210026" defTabSz="198450" fontAlgn="base" latinLnBrk="0"/>
            <a:r>
              <a:rPr lang="en-US" altLang="ko-KR" sz="1544" kern="0" dirty="0">
                <a:solidFill>
                  <a:srgbClr val="000000"/>
                </a:solidFill>
                <a:latin typeface="+mj-ea"/>
                <a:ea typeface="+mj-ea"/>
              </a:rPr>
              <a:t>/*</a:t>
            </a:r>
            <a:endParaRPr lang="ko-KR" altLang="en-US" sz="1544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210026" defTabSz="198450" fontAlgn="base" latinLnBrk="0"/>
            <a:r>
              <a:rPr lang="ko-KR" altLang="en-US" sz="1544" kern="0" dirty="0">
                <a:solidFill>
                  <a:srgbClr val="000000"/>
                </a:solidFill>
                <a:latin typeface="+mj-ea"/>
                <a:ea typeface="+mj-ea"/>
              </a:rPr>
              <a:t>	여러 라인 주석</a:t>
            </a:r>
          </a:p>
          <a:p>
            <a:pPr marL="210026" defTabSz="198450" fontAlgn="base" latinLnBrk="0"/>
            <a:r>
              <a:rPr lang="ko-KR" altLang="en-US" sz="1544" kern="0" dirty="0">
                <a:solidFill>
                  <a:srgbClr val="000000"/>
                </a:solidFill>
                <a:latin typeface="+mj-ea"/>
                <a:ea typeface="+mj-ea"/>
              </a:rPr>
              <a:t>*</a:t>
            </a:r>
            <a:r>
              <a:rPr lang="en-US" altLang="ko-KR" sz="1544" kern="0" dirty="0">
                <a:solidFill>
                  <a:srgbClr val="000000"/>
                </a:solidFill>
                <a:latin typeface="+mj-ea"/>
                <a:ea typeface="+mj-ea"/>
              </a:rPr>
              <a:t>/</a:t>
            </a:r>
            <a:endParaRPr lang="ko-KR" altLang="en-US" sz="1544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25000" lnSpcReduction="20000"/>
          </a:bodyPr>
          <a:lstStyle/>
          <a:p>
            <a:fld id="{01870596-DAFA-46D2-82A7-2B6B5F8E0EA4}" type="slidenum">
              <a:rPr lang="ko-KR" altLang="en-US" smtClean="0"/>
              <a:t>18</a:t>
            </a:fld>
            <a:endParaRPr lang="ko-KR" altLang="en-US" dirty="0"/>
          </a:p>
        </p:txBody>
      </p:sp>
      <p:sp>
        <p:nvSpPr>
          <p:cNvPr id="3" name="타원 2"/>
          <p:cNvSpPr/>
          <p:nvPr/>
        </p:nvSpPr>
        <p:spPr>
          <a:xfrm>
            <a:off x="4180926" y="3701239"/>
            <a:ext cx="317569" cy="258026"/>
          </a:xfrm>
          <a:prstGeom prst="ellipse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315"/>
          </a:p>
        </p:txBody>
      </p:sp>
    </p:spTree>
    <p:extLst>
      <p:ext uri="{BB962C8B-B14F-4D97-AF65-F5344CB8AC3E}">
        <p14:creationId xmlns:p14="http://schemas.microsoft.com/office/powerpoint/2010/main" val="30944301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800" dirty="0"/>
              <a:t>데이터 타입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2292983" y="1260351"/>
            <a:ext cx="8856984" cy="5557451"/>
          </a:xfrm>
        </p:spPr>
        <p:txBody>
          <a:bodyPr vert="horz" lIns="104306" tIns="52153" rIns="104306" bIns="52153" rtlCol="0">
            <a:normAutofit/>
          </a:bodyPr>
          <a:lstStyle/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ko-KR" altLang="en-US" sz="2200" b="1" dirty="0"/>
              <a:t>자바스크립트 언어에서 다루는 데이터 종류</a:t>
            </a:r>
            <a:endParaRPr lang="en-US" altLang="ko-KR" sz="2200" b="1" dirty="0"/>
          </a:p>
          <a:p>
            <a:pPr lvl="1"/>
            <a:r>
              <a:rPr lang="ko-KR" altLang="en-US" sz="1800" dirty="0">
                <a:latin typeface="굴림" panose="020B0600000101010101" pitchFamily="50" charset="-127"/>
                <a:ea typeface="굴림" panose="020B0600000101010101" pitchFamily="50" charset="-127"/>
              </a:rPr>
              <a:t>숫자 타입 </a:t>
            </a:r>
            <a:r>
              <a:rPr lang="en-US" altLang="ko-KR" sz="1800" dirty="0">
                <a:latin typeface="굴림" panose="020B0600000101010101" pitchFamily="50" charset="-127"/>
                <a:ea typeface="굴림" panose="020B0600000101010101" pitchFamily="50" charset="-127"/>
              </a:rPr>
              <a:t>: </a:t>
            </a:r>
            <a:r>
              <a:rPr lang="ko-KR" altLang="en-US" sz="1800" dirty="0">
                <a:latin typeface="굴림" panose="020B0600000101010101" pitchFamily="50" charset="-127"/>
                <a:ea typeface="굴림" panose="020B0600000101010101" pitchFamily="50" charset="-127"/>
              </a:rPr>
              <a:t>정수</a:t>
            </a:r>
            <a:r>
              <a:rPr lang="en-US" altLang="ko-KR" sz="1800" dirty="0"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ko-KR" altLang="en-US" sz="1800" dirty="0">
                <a:latin typeface="굴림" panose="020B0600000101010101" pitchFamily="50" charset="-127"/>
                <a:ea typeface="굴림" panose="020B0600000101010101" pitchFamily="50" charset="-127"/>
              </a:rPr>
              <a:t>실수</a:t>
            </a:r>
            <a:r>
              <a:rPr lang="en-US" altLang="ko-KR" sz="1800" dirty="0">
                <a:latin typeface="굴림" panose="020B0600000101010101" pitchFamily="50" charset="-127"/>
                <a:ea typeface="굴림" panose="020B0600000101010101" pitchFamily="50" charset="-127"/>
              </a:rPr>
              <a:t>(</a:t>
            </a:r>
            <a:r>
              <a:rPr lang="ko-KR" altLang="en-US" sz="1800" dirty="0">
                <a:latin typeface="굴림" panose="020B0600000101010101" pitchFamily="50" charset="-127"/>
                <a:ea typeface="굴림" panose="020B0600000101010101" pitchFamily="50" charset="-127"/>
              </a:rPr>
              <a:t>예</a:t>
            </a:r>
            <a:r>
              <a:rPr lang="en-US" altLang="ko-KR" sz="1800" dirty="0">
                <a:latin typeface="굴림" panose="020B0600000101010101" pitchFamily="50" charset="-127"/>
                <a:ea typeface="굴림" panose="020B0600000101010101" pitchFamily="50" charset="-127"/>
              </a:rPr>
              <a:t>: 42, 3.14)</a:t>
            </a:r>
            <a:endParaRPr lang="ko-KR" altLang="en-US" sz="18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1"/>
            <a:r>
              <a:rPr lang="ko-KR" altLang="en-US" sz="1800" dirty="0">
                <a:latin typeface="굴림" panose="020B0600000101010101" pitchFamily="50" charset="-127"/>
                <a:ea typeface="굴림" panose="020B0600000101010101" pitchFamily="50" charset="-127"/>
              </a:rPr>
              <a:t>논리 타입 </a:t>
            </a:r>
            <a:r>
              <a:rPr lang="en-US" altLang="ko-KR" sz="1800" dirty="0">
                <a:latin typeface="굴림" panose="020B0600000101010101" pitchFamily="50" charset="-127"/>
                <a:ea typeface="굴림" panose="020B0600000101010101" pitchFamily="50" charset="-127"/>
              </a:rPr>
              <a:t>: </a:t>
            </a:r>
            <a:r>
              <a:rPr lang="ko-KR" altLang="en-US" sz="1800" dirty="0">
                <a:latin typeface="굴림" panose="020B0600000101010101" pitchFamily="50" charset="-127"/>
                <a:ea typeface="굴림" panose="020B0600000101010101" pitchFamily="50" charset="-127"/>
              </a:rPr>
              <a:t>참</a:t>
            </a:r>
            <a:r>
              <a:rPr lang="en-US" altLang="ko-KR" sz="1800" dirty="0"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ko-KR" altLang="en-US" sz="1800" dirty="0">
                <a:latin typeface="굴림" panose="020B0600000101010101" pitchFamily="50" charset="-127"/>
                <a:ea typeface="굴림" panose="020B0600000101010101" pitchFamily="50" charset="-127"/>
              </a:rPr>
              <a:t>거짓</a:t>
            </a:r>
            <a:r>
              <a:rPr lang="en-US" altLang="ko-KR" sz="1800" dirty="0">
                <a:latin typeface="굴림" panose="020B0600000101010101" pitchFamily="50" charset="-127"/>
                <a:ea typeface="굴림" panose="020B0600000101010101" pitchFamily="50" charset="-127"/>
              </a:rPr>
              <a:t>(</a:t>
            </a:r>
            <a:r>
              <a:rPr lang="ko-KR" altLang="en-US" sz="1800" dirty="0">
                <a:latin typeface="굴림" panose="020B0600000101010101" pitchFamily="50" charset="-127"/>
                <a:ea typeface="굴림" panose="020B0600000101010101" pitchFamily="50" charset="-127"/>
              </a:rPr>
              <a:t>예</a:t>
            </a:r>
            <a:r>
              <a:rPr lang="en-US" altLang="ko-KR" sz="1800" dirty="0">
                <a:latin typeface="굴림" panose="020B0600000101010101" pitchFamily="50" charset="-127"/>
                <a:ea typeface="굴림" panose="020B0600000101010101" pitchFamily="50" charset="-127"/>
              </a:rPr>
              <a:t>: true, false)</a:t>
            </a:r>
            <a:endParaRPr lang="ko-KR" altLang="en-US" sz="18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1"/>
            <a:r>
              <a:rPr lang="ko-KR" altLang="en-US" sz="1800" dirty="0">
                <a:latin typeface="굴림" panose="020B0600000101010101" pitchFamily="50" charset="-127"/>
                <a:ea typeface="굴림" panose="020B0600000101010101" pitchFamily="50" charset="-127"/>
              </a:rPr>
              <a:t>문자열 타입</a:t>
            </a:r>
            <a:r>
              <a:rPr lang="en-US" altLang="ko-KR" sz="1800" dirty="0">
                <a:latin typeface="굴림" panose="020B0600000101010101" pitchFamily="50" charset="-127"/>
                <a:ea typeface="굴림" panose="020B0600000101010101" pitchFamily="50" charset="-127"/>
              </a:rPr>
              <a:t>(</a:t>
            </a:r>
            <a:r>
              <a:rPr lang="ko-KR" altLang="en-US" sz="1800" dirty="0">
                <a:latin typeface="굴림" panose="020B0600000101010101" pitchFamily="50" charset="-127"/>
                <a:ea typeface="굴림" panose="020B0600000101010101" pitchFamily="50" charset="-127"/>
              </a:rPr>
              <a:t>예</a:t>
            </a:r>
            <a:r>
              <a:rPr lang="en-US" altLang="ko-KR" sz="1800" dirty="0">
                <a:latin typeface="굴림" panose="020B0600000101010101" pitchFamily="50" charset="-127"/>
                <a:ea typeface="굴림" panose="020B0600000101010101" pitchFamily="50" charset="-127"/>
              </a:rPr>
              <a:t>: </a:t>
            </a:r>
            <a:r>
              <a:rPr lang="ko-KR" altLang="en-US" sz="1800" dirty="0">
                <a:latin typeface="굴림" panose="020B0600000101010101" pitchFamily="50" charset="-127"/>
                <a:ea typeface="굴림" panose="020B0600000101010101" pitchFamily="50" charset="-127"/>
              </a:rPr>
              <a:t>‘좋은 세상’</a:t>
            </a:r>
            <a:r>
              <a:rPr lang="en-US" altLang="ko-KR" sz="1800" dirty="0">
                <a:latin typeface="굴림" panose="020B0600000101010101" pitchFamily="50" charset="-127"/>
                <a:ea typeface="굴림" panose="020B0600000101010101" pitchFamily="50" charset="-127"/>
              </a:rPr>
              <a:t>, "a", "365", "2+4")</a:t>
            </a:r>
            <a:endParaRPr lang="ko-KR" altLang="en-US" sz="18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1"/>
            <a:r>
              <a:rPr lang="ko-KR" altLang="en-US" sz="1800" dirty="0">
                <a:latin typeface="굴림" panose="020B0600000101010101" pitchFamily="50" charset="-127"/>
                <a:ea typeface="굴림" panose="020B0600000101010101" pitchFamily="50" charset="-127"/>
              </a:rPr>
              <a:t>객체 레퍼런스 타입 </a:t>
            </a:r>
            <a:r>
              <a:rPr lang="en-US" altLang="ko-KR" sz="1800" dirty="0">
                <a:latin typeface="굴림" panose="020B0600000101010101" pitchFamily="50" charset="-127"/>
                <a:ea typeface="굴림" panose="020B0600000101010101" pitchFamily="50" charset="-127"/>
              </a:rPr>
              <a:t>: </a:t>
            </a:r>
            <a:r>
              <a:rPr lang="ko-KR" altLang="en-US" sz="1800" dirty="0">
                <a:latin typeface="굴림" panose="020B0600000101010101" pitchFamily="50" charset="-127"/>
                <a:ea typeface="굴림" panose="020B0600000101010101" pitchFamily="50" charset="-127"/>
              </a:rPr>
              <a:t>객체를 가리킴</a:t>
            </a:r>
            <a:r>
              <a:rPr lang="en-US" altLang="ko-KR" sz="1800" dirty="0">
                <a:latin typeface="굴림" panose="020B0600000101010101" pitchFamily="50" charset="-127"/>
                <a:ea typeface="굴림" panose="020B0600000101010101" pitchFamily="50" charset="-127"/>
              </a:rPr>
              <a:t>. C </a:t>
            </a:r>
            <a:r>
              <a:rPr lang="ko-KR" altLang="en-US" sz="1800" dirty="0">
                <a:latin typeface="굴림" panose="020B0600000101010101" pitchFamily="50" charset="-127"/>
                <a:ea typeface="굴림" panose="020B0600000101010101" pitchFamily="50" charset="-127"/>
              </a:rPr>
              <a:t>언어의 포인터와 유사</a:t>
            </a:r>
          </a:p>
          <a:p>
            <a:pPr lvl="1"/>
            <a:r>
              <a:rPr lang="en-US" altLang="ko-KR" sz="1800" dirty="0">
                <a:latin typeface="굴림" panose="020B0600000101010101" pitchFamily="50" charset="-127"/>
                <a:ea typeface="굴림" panose="020B0600000101010101" pitchFamily="50" charset="-127"/>
              </a:rPr>
              <a:t>null : </a:t>
            </a:r>
            <a:r>
              <a:rPr lang="ko-KR" altLang="en-US" sz="1800" dirty="0">
                <a:latin typeface="굴림" panose="020B0600000101010101" pitchFamily="50" charset="-127"/>
                <a:ea typeface="굴림" panose="020B0600000101010101" pitchFamily="50" charset="-127"/>
              </a:rPr>
              <a:t>값이 없음을 표시하는 특수 키워드</a:t>
            </a:r>
            <a:r>
              <a:rPr lang="en-US" altLang="ko-KR" sz="1800" dirty="0">
                <a:latin typeface="굴림" panose="020B0600000101010101" pitchFamily="50" charset="-127"/>
                <a:ea typeface="굴림" panose="020B0600000101010101" pitchFamily="50" charset="-127"/>
              </a:rPr>
              <a:t>. Null, NULL</a:t>
            </a:r>
            <a:r>
              <a:rPr lang="ko-KR" altLang="en-US" sz="1800" dirty="0">
                <a:latin typeface="굴림" panose="020B0600000101010101" pitchFamily="50" charset="-127"/>
                <a:ea typeface="굴림" panose="020B0600000101010101" pitchFamily="50" charset="-127"/>
              </a:rPr>
              <a:t>과는 다름</a:t>
            </a:r>
            <a:endParaRPr lang="en-US" altLang="ko-KR" sz="18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1"/>
            <a:endParaRPr lang="en-US" altLang="ko-KR" sz="18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ko-KR" altLang="en-US" sz="2200" b="1" dirty="0"/>
              <a:t>특징</a:t>
            </a:r>
            <a:endParaRPr lang="en-US" altLang="ko-KR" sz="2200" b="1" dirty="0"/>
          </a:p>
          <a:p>
            <a:pPr lvl="1"/>
            <a:r>
              <a:rPr lang="ko-KR" altLang="en-US" sz="1800" dirty="0">
                <a:latin typeface="굴림" panose="020B0600000101010101" pitchFamily="50" charset="-127"/>
                <a:ea typeface="굴림" panose="020B0600000101010101" pitchFamily="50" charset="-127"/>
              </a:rPr>
              <a:t>자바스크립트에는 문자 타입 없음</a:t>
            </a:r>
            <a:r>
              <a:rPr lang="en-US" altLang="ko-KR" sz="1800" dirty="0">
                <a:latin typeface="굴림" panose="020B0600000101010101" pitchFamily="50" charset="-127"/>
                <a:ea typeface="굴림" panose="020B0600000101010101" pitchFamily="50" charset="-127"/>
              </a:rPr>
              <a:t>. </a:t>
            </a:r>
            <a:r>
              <a:rPr lang="ko-KR" altLang="en-US" sz="1800" dirty="0">
                <a:latin typeface="굴림" panose="020B0600000101010101" pitchFamily="50" charset="-127"/>
                <a:ea typeface="굴림" panose="020B0600000101010101" pitchFamily="50" charset="-127"/>
              </a:rPr>
              <a:t>문자열로 표현</a:t>
            </a:r>
          </a:p>
          <a:p>
            <a:pPr lvl="1"/>
            <a:endParaRPr lang="ko-KR" altLang="en-US" sz="1800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25000" lnSpcReduction="20000"/>
          </a:bodyPr>
          <a:lstStyle/>
          <a:p>
            <a:fld id="{01870596-DAFA-46D2-82A7-2B6B5F8E0EA4}" type="slidenum">
              <a:rPr lang="ko-KR" altLang="en-US" smtClean="0"/>
              <a:t>19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890266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/>
          <p:cNvSpPr>
            <a:spLocks noGrp="1"/>
          </p:cNvSpPr>
          <p:nvPr>
            <p:ph type="body" idx="4294967295"/>
          </p:nvPr>
        </p:nvSpPr>
        <p:spPr>
          <a:xfrm>
            <a:off x="4561235" y="1116335"/>
            <a:ext cx="8496944" cy="5544616"/>
          </a:xfrm>
          <a:prstGeom prst="roundRect">
            <a:avLst>
              <a:gd name="adj" fmla="val 1589"/>
            </a:avLst>
          </a:prstGeom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anchor="ctr">
            <a:noAutofit/>
          </a:bodyPr>
          <a:lstStyle/>
          <a:p>
            <a:pPr marL="378047" indent="-378047">
              <a:spcAft>
                <a:spcPts val="1200"/>
              </a:spcAft>
              <a:buFont typeface="+mj-lt"/>
              <a:buAutoNum type="arabicPeriod"/>
            </a:pPr>
            <a:r>
              <a:rPr lang="ko-KR" altLang="en-US" sz="2000" b="1" dirty="0">
                <a:latin typeface="굴림" panose="020B0600000101010101" pitchFamily="50" charset="-127"/>
                <a:ea typeface="굴림" panose="020B0600000101010101" pitchFamily="50" charset="-127"/>
              </a:rPr>
              <a:t>자바스크립트 언어의 요소와 구조를 이해한다</a:t>
            </a:r>
            <a:r>
              <a:rPr lang="en-US" altLang="ko-KR" sz="2000" b="1" dirty="0"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</a:p>
          <a:p>
            <a:pPr marL="378047" indent="-378047">
              <a:spcAft>
                <a:spcPts val="1200"/>
              </a:spcAft>
              <a:buFont typeface="+mj-lt"/>
              <a:buAutoNum type="arabicPeriod"/>
            </a:pPr>
            <a:r>
              <a:rPr lang="ko-KR" altLang="en-US" sz="2000" b="1" dirty="0">
                <a:latin typeface="굴림" panose="020B0600000101010101" pitchFamily="50" charset="-127"/>
                <a:ea typeface="굴림" panose="020B0600000101010101" pitchFamily="50" charset="-127"/>
              </a:rPr>
              <a:t>자바스크립트 코드를 웹 페이지에 삽입하는 방법을 안다</a:t>
            </a:r>
            <a:r>
              <a:rPr lang="en-US" altLang="ko-KR" sz="2000" b="1" dirty="0"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</a:p>
          <a:p>
            <a:pPr marL="378047" indent="-378047">
              <a:spcAft>
                <a:spcPts val="1200"/>
              </a:spcAft>
              <a:buFont typeface="+mj-lt"/>
              <a:buAutoNum type="arabicPeriod"/>
            </a:pPr>
            <a:r>
              <a:rPr lang="ko-KR" altLang="en-US" sz="2000" b="1" dirty="0">
                <a:latin typeface="굴림" panose="020B0600000101010101" pitchFamily="50" charset="-127"/>
                <a:ea typeface="굴림" panose="020B0600000101010101" pitchFamily="50" charset="-127"/>
              </a:rPr>
              <a:t>자바스크립트로 브라우저에 출력하고 사용자 입력 받는 방법을 안다</a:t>
            </a:r>
            <a:r>
              <a:rPr lang="en-US" altLang="ko-KR" sz="2000" b="1" dirty="0"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</a:p>
          <a:p>
            <a:pPr marL="378047" indent="-378047">
              <a:spcAft>
                <a:spcPts val="1200"/>
              </a:spcAft>
              <a:buFont typeface="+mj-lt"/>
              <a:buAutoNum type="arabicPeriod"/>
            </a:pPr>
            <a:r>
              <a:rPr lang="ko-KR" altLang="en-US" sz="2000" b="1" dirty="0">
                <a:latin typeface="굴림" panose="020B0600000101010101" pitchFamily="50" charset="-127"/>
                <a:ea typeface="굴림" panose="020B0600000101010101" pitchFamily="50" charset="-127"/>
              </a:rPr>
              <a:t>자바스크립트에서 다루는 데이터 타입과 변수에 대해 이해한다</a:t>
            </a:r>
            <a:r>
              <a:rPr lang="en-US" altLang="ko-KR" sz="2000" b="1" dirty="0"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</a:p>
          <a:p>
            <a:pPr marL="378047" indent="-378047">
              <a:spcAft>
                <a:spcPts val="1200"/>
              </a:spcAft>
              <a:buFont typeface="+mj-lt"/>
              <a:buAutoNum type="arabicPeriod"/>
            </a:pPr>
            <a:r>
              <a:rPr lang="ko-KR" altLang="en-US" sz="2000" b="1" dirty="0">
                <a:latin typeface="굴림" panose="020B0600000101010101" pitchFamily="50" charset="-127"/>
                <a:ea typeface="굴림" panose="020B0600000101010101" pitchFamily="50" charset="-127"/>
              </a:rPr>
              <a:t>자바스크립트의 연산자의 종류를 알고 사용할 수 있다</a:t>
            </a:r>
            <a:r>
              <a:rPr lang="en-US" altLang="ko-KR" sz="2000" b="1" dirty="0"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</a:p>
          <a:p>
            <a:pPr marL="378047" indent="-378047">
              <a:spcAft>
                <a:spcPts val="1200"/>
              </a:spcAft>
              <a:buFont typeface="+mj-lt"/>
              <a:buAutoNum type="arabicPeriod"/>
            </a:pPr>
            <a:r>
              <a:rPr lang="ko-KR" altLang="en-US" sz="2000" b="1" dirty="0">
                <a:latin typeface="굴림" panose="020B0600000101010101" pitchFamily="50" charset="-127"/>
                <a:ea typeface="굴림" panose="020B0600000101010101" pitchFamily="50" charset="-127"/>
              </a:rPr>
              <a:t>자바스크립트의 조건문의 종류를 알고 사용할 수 있다</a:t>
            </a:r>
            <a:r>
              <a:rPr lang="en-US" altLang="ko-KR" sz="2000" b="1" dirty="0"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</a:p>
          <a:p>
            <a:pPr marL="378047" indent="-378047">
              <a:spcAft>
                <a:spcPts val="1200"/>
              </a:spcAft>
              <a:buFont typeface="+mj-lt"/>
              <a:buAutoNum type="arabicPeriod"/>
            </a:pPr>
            <a:r>
              <a:rPr lang="ko-KR" altLang="en-US" sz="2000" b="1" dirty="0">
                <a:latin typeface="굴림" panose="020B0600000101010101" pitchFamily="50" charset="-127"/>
                <a:ea typeface="굴림" panose="020B0600000101010101" pitchFamily="50" charset="-127"/>
              </a:rPr>
              <a:t>자바스크립트의 반복문의 종류를 알고 사용할 수 있다</a:t>
            </a:r>
            <a:r>
              <a:rPr lang="en-US" altLang="ko-KR" sz="2000" b="1" dirty="0"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</a:p>
          <a:p>
            <a:pPr marL="378047" indent="-378047">
              <a:spcAft>
                <a:spcPts val="1200"/>
              </a:spcAft>
              <a:buFont typeface="+mj-lt"/>
              <a:buAutoNum type="arabicPeriod"/>
            </a:pPr>
            <a:r>
              <a:rPr lang="ko-KR" altLang="en-US" sz="2000" b="1" dirty="0">
                <a:latin typeface="굴림" panose="020B0600000101010101" pitchFamily="50" charset="-127"/>
                <a:ea typeface="굴림" panose="020B0600000101010101" pitchFamily="50" charset="-127"/>
              </a:rPr>
              <a:t>자바스크립트 함수를 작성할 수 있다</a:t>
            </a:r>
            <a:r>
              <a:rPr lang="en-US" altLang="ko-KR" sz="2000" b="1" dirty="0"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</a:p>
          <a:p>
            <a:pPr marL="378047" indent="-378047">
              <a:spcAft>
                <a:spcPts val="1200"/>
              </a:spcAft>
              <a:buFont typeface="+mj-lt"/>
              <a:buAutoNum type="arabicPeriod"/>
            </a:pPr>
            <a:r>
              <a:rPr lang="ko-KR" altLang="en-US" sz="2000" b="1" dirty="0">
                <a:latin typeface="굴림" panose="020B0600000101010101" pitchFamily="50" charset="-127"/>
                <a:ea typeface="굴림" panose="020B0600000101010101" pitchFamily="50" charset="-127"/>
              </a:rPr>
              <a:t>사용자에게 제공되는 </a:t>
            </a:r>
            <a:r>
              <a:rPr lang="en-US" altLang="ko-KR" sz="2000" b="1" dirty="0">
                <a:latin typeface="굴림" panose="020B0600000101010101" pitchFamily="50" charset="-127"/>
                <a:ea typeface="굴림" panose="020B0600000101010101" pitchFamily="50" charset="-127"/>
              </a:rPr>
              <a:t>eval(), </a:t>
            </a:r>
            <a:r>
              <a:rPr lang="en-US" altLang="ko-KR" sz="2000" b="1" dirty="0" err="1">
                <a:latin typeface="굴림" panose="020B0600000101010101" pitchFamily="50" charset="-127"/>
                <a:ea typeface="굴림" panose="020B0600000101010101" pitchFamily="50" charset="-127"/>
              </a:rPr>
              <a:t>parseInt</a:t>
            </a:r>
            <a:r>
              <a:rPr lang="en-US" altLang="ko-KR" sz="2000" b="1" dirty="0">
                <a:latin typeface="굴림" panose="020B0600000101010101" pitchFamily="50" charset="-127"/>
                <a:ea typeface="굴림" panose="020B0600000101010101" pitchFamily="50" charset="-127"/>
              </a:rPr>
              <a:t>() </a:t>
            </a:r>
            <a:r>
              <a:rPr lang="ko-KR" altLang="en-US" sz="2000" b="1" dirty="0">
                <a:latin typeface="굴림" panose="020B0600000101010101" pitchFamily="50" charset="-127"/>
                <a:ea typeface="굴림" panose="020B0600000101010101" pitchFamily="50" charset="-127"/>
              </a:rPr>
              <a:t>등 자바스크립트 함수를 활용할 수 있다</a:t>
            </a:r>
            <a:r>
              <a:rPr lang="en-US" altLang="ko-KR" sz="2000" b="1" dirty="0"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00795" y="828303"/>
            <a:ext cx="3240360" cy="144655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8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10</a:t>
            </a:r>
            <a:r>
              <a:rPr lang="ko-KR" altLang="en-US" sz="8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강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44811" y="2772519"/>
            <a:ext cx="5400600" cy="16250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자바스크립트 </a:t>
            </a:r>
            <a:endParaRPr lang="en-US" altLang="ko-KR" sz="3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언어</a:t>
            </a:r>
          </a:p>
        </p:txBody>
      </p:sp>
    </p:spTree>
    <p:extLst>
      <p:ext uri="{BB962C8B-B14F-4D97-AF65-F5344CB8AC3E}">
        <p14:creationId xmlns:p14="http://schemas.microsoft.com/office/powerpoint/2010/main" val="12991918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800" dirty="0"/>
              <a:t>변수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2184971" y="1116335"/>
            <a:ext cx="11986630" cy="5557451"/>
          </a:xfrm>
        </p:spPr>
        <p:txBody>
          <a:bodyPr vert="horz" lIns="104306" tIns="52153" rIns="104306" bIns="52153" rtlCol="0">
            <a:normAutofit/>
          </a:bodyPr>
          <a:lstStyle/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ko-KR" altLang="en-US" sz="2200" b="1" dirty="0"/>
              <a:t>변수 </a:t>
            </a:r>
            <a:r>
              <a:rPr lang="en-US" altLang="ko-KR" sz="2200" b="1" dirty="0"/>
              <a:t>: </a:t>
            </a:r>
            <a:r>
              <a:rPr lang="ko-KR" altLang="en-US" sz="2200" b="1" dirty="0"/>
              <a:t>자바스크립트 데이터 저장 공간</a:t>
            </a:r>
            <a:endParaRPr lang="en-US" altLang="ko-KR" sz="2200" b="1" dirty="0"/>
          </a:p>
          <a:p>
            <a:pPr lvl="1"/>
            <a:r>
              <a:rPr lang="ko-KR" altLang="en-US" sz="1800" dirty="0">
                <a:latin typeface="굴림" panose="020B0600000101010101" pitchFamily="50" charset="-127"/>
                <a:ea typeface="굴림" panose="020B0600000101010101" pitchFamily="50" charset="-127"/>
              </a:rPr>
              <a:t>변수 선언 </a:t>
            </a:r>
            <a:r>
              <a:rPr lang="en-US" altLang="ko-KR" sz="1800" dirty="0">
                <a:latin typeface="굴림" panose="020B0600000101010101" pitchFamily="50" charset="-127"/>
                <a:ea typeface="굴림" panose="020B0600000101010101" pitchFamily="50" charset="-127"/>
              </a:rPr>
              <a:t>: </a:t>
            </a:r>
            <a:r>
              <a:rPr lang="ko-KR" altLang="en-US" sz="1800" dirty="0">
                <a:latin typeface="굴림" panose="020B0600000101010101" pitchFamily="50" charset="-127"/>
                <a:ea typeface="굴림" panose="020B0600000101010101" pitchFamily="50" charset="-127"/>
              </a:rPr>
              <a:t>변수 이름을 정하고</a:t>
            </a:r>
            <a:r>
              <a:rPr lang="en-US" altLang="ko-KR" sz="1800" dirty="0"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ko-KR" altLang="en-US" sz="1800" dirty="0">
                <a:latin typeface="굴림" panose="020B0600000101010101" pitchFamily="50" charset="-127"/>
                <a:ea typeface="굴림" panose="020B0600000101010101" pitchFamily="50" charset="-127"/>
              </a:rPr>
              <a:t>저장 공간 할당</a:t>
            </a:r>
            <a:endParaRPr lang="en-US" altLang="ko-KR" sz="18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2"/>
            <a:r>
              <a:rPr lang="en-US" altLang="ko-KR" dirty="0"/>
              <a:t>let </a:t>
            </a:r>
            <a:r>
              <a:rPr lang="ko-KR" altLang="en-US" dirty="0"/>
              <a:t>키워드로 선언하는 방법</a:t>
            </a:r>
            <a:endParaRPr lang="en-US" altLang="ko-KR" dirty="0"/>
          </a:p>
          <a:p>
            <a:pPr lvl="1"/>
            <a:endParaRPr lang="en-US" altLang="ko-KR" sz="18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1"/>
            <a:endParaRPr lang="en-US" altLang="ko-KR" sz="18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1"/>
            <a:endParaRPr lang="en-US" altLang="ko-KR" sz="18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2"/>
            <a:r>
              <a:rPr lang="en-US" altLang="ko-KR" dirty="0"/>
              <a:t>let </a:t>
            </a:r>
            <a:r>
              <a:rPr lang="ko-KR" altLang="en-US" dirty="0"/>
              <a:t>없이 선언</a:t>
            </a:r>
            <a:endParaRPr lang="en-US" altLang="ko-KR" dirty="0"/>
          </a:p>
          <a:p>
            <a:pPr lvl="2"/>
            <a:endParaRPr lang="en-US" altLang="ko-KR" dirty="0"/>
          </a:p>
          <a:p>
            <a:pPr lvl="1"/>
            <a:endParaRPr lang="en-US" altLang="ko-KR" sz="18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3"/>
            <a:r>
              <a:rPr lang="en-US" altLang="ko-KR" dirty="0"/>
              <a:t>age</a:t>
            </a:r>
            <a:r>
              <a:rPr lang="ko-KR" altLang="en-US" dirty="0"/>
              <a:t>가 이미 선언된 변수이면</a:t>
            </a:r>
            <a:r>
              <a:rPr lang="en-US" altLang="ko-KR" dirty="0"/>
              <a:t>, </a:t>
            </a:r>
            <a:r>
              <a:rPr lang="ko-KR" altLang="en-US" dirty="0"/>
              <a:t>존재하는 </a:t>
            </a:r>
            <a:r>
              <a:rPr lang="en-US" altLang="ko-KR" dirty="0"/>
              <a:t>age</a:t>
            </a:r>
            <a:r>
              <a:rPr lang="ko-KR" altLang="en-US" dirty="0"/>
              <a:t>에 </a:t>
            </a:r>
            <a:r>
              <a:rPr lang="en-US" altLang="ko-KR" dirty="0"/>
              <a:t>21 </a:t>
            </a:r>
            <a:r>
              <a:rPr lang="ko-KR" altLang="en-US" dirty="0"/>
              <a:t>저장</a:t>
            </a:r>
            <a:endParaRPr lang="en-US" altLang="ko-KR" dirty="0"/>
          </a:p>
          <a:p>
            <a:pPr lvl="1"/>
            <a:r>
              <a:rPr lang="ko-KR" altLang="en-US" sz="1800" dirty="0">
                <a:latin typeface="굴림" panose="020B0600000101010101" pitchFamily="50" charset="-127"/>
                <a:ea typeface="굴림" panose="020B0600000101010101" pitchFamily="50" charset="-127"/>
              </a:rPr>
              <a:t>자바스크립트에는 변수 타입 없음</a:t>
            </a:r>
            <a:endParaRPr lang="en-US" altLang="ko-KR" sz="18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2"/>
            <a:r>
              <a:rPr lang="ko-KR" altLang="en-US" dirty="0"/>
              <a:t>변수 타입 선언하지 않음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r>
              <a:rPr lang="ko-KR" altLang="en-US" dirty="0"/>
              <a:t>변수에 저장되는 값에 대한 제약 없음</a:t>
            </a:r>
            <a:endParaRPr lang="en-US" altLang="ko-KR" dirty="0"/>
          </a:p>
          <a:p>
            <a:pPr lvl="1"/>
            <a:endParaRPr lang="ko-KR" altLang="en-US" sz="18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3"/>
            <a:endParaRPr lang="en-US" altLang="ko-KR" dirty="0"/>
          </a:p>
        </p:txBody>
      </p:sp>
      <p:sp>
        <p:nvSpPr>
          <p:cNvPr id="5" name="직사각형 4"/>
          <p:cNvSpPr/>
          <p:nvPr/>
        </p:nvSpPr>
        <p:spPr>
          <a:xfrm>
            <a:off x="3672750" y="2395917"/>
            <a:ext cx="6097449" cy="70307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marL="210026" defTabSz="198450" fontAlgn="base" latinLnBrk="0"/>
            <a:r>
              <a:rPr lang="en-US" altLang="ko-KR" sz="1323" kern="0" dirty="0">
                <a:solidFill>
                  <a:srgbClr val="000000"/>
                </a:solidFill>
                <a:latin typeface="+mj-ea"/>
                <a:ea typeface="+mj-ea"/>
              </a:rPr>
              <a:t>let score;							// </a:t>
            </a:r>
            <a:r>
              <a:rPr lang="ko-KR" altLang="en-US" sz="1323" kern="0" dirty="0">
                <a:solidFill>
                  <a:srgbClr val="000000"/>
                </a:solidFill>
                <a:latin typeface="+mj-ea"/>
                <a:ea typeface="+mj-ea"/>
              </a:rPr>
              <a:t>변수 </a:t>
            </a:r>
            <a:r>
              <a:rPr lang="en-US" altLang="ko-KR" sz="1323" kern="0" dirty="0">
                <a:solidFill>
                  <a:srgbClr val="000000"/>
                </a:solidFill>
                <a:latin typeface="+mj-ea"/>
                <a:ea typeface="+mj-ea"/>
              </a:rPr>
              <a:t>score </a:t>
            </a:r>
            <a:r>
              <a:rPr lang="ko-KR" altLang="en-US" sz="1323" kern="0" dirty="0">
                <a:solidFill>
                  <a:srgbClr val="000000"/>
                </a:solidFill>
                <a:latin typeface="+mj-ea"/>
                <a:ea typeface="+mj-ea"/>
              </a:rPr>
              <a:t>선언</a:t>
            </a:r>
          </a:p>
          <a:p>
            <a:pPr marL="210026" defTabSz="198450" fontAlgn="base" latinLnBrk="0"/>
            <a:r>
              <a:rPr lang="en-US" altLang="ko-KR" sz="1323" kern="0" dirty="0">
                <a:solidFill>
                  <a:srgbClr val="000000"/>
                </a:solidFill>
                <a:latin typeface="+mj-ea"/>
                <a:ea typeface="+mj-ea"/>
              </a:rPr>
              <a:t>let year, month, day;		// year, month, day</a:t>
            </a:r>
            <a:r>
              <a:rPr lang="ko-KR" altLang="en-US" sz="1323" kern="0" dirty="0">
                <a:solidFill>
                  <a:srgbClr val="000000"/>
                </a:solidFill>
                <a:latin typeface="+mj-ea"/>
                <a:ea typeface="+mj-ea"/>
              </a:rPr>
              <a:t>의 </a:t>
            </a:r>
            <a:r>
              <a:rPr lang="en-US" altLang="ko-KR" sz="1323" kern="0" dirty="0">
                <a:solidFill>
                  <a:srgbClr val="000000"/>
                </a:solidFill>
                <a:latin typeface="+mj-ea"/>
                <a:ea typeface="+mj-ea"/>
              </a:rPr>
              <a:t>3 </a:t>
            </a:r>
            <a:r>
              <a:rPr lang="ko-KR" altLang="en-US" sz="1323" kern="0" dirty="0">
                <a:solidFill>
                  <a:srgbClr val="000000"/>
                </a:solidFill>
                <a:latin typeface="+mj-ea"/>
                <a:ea typeface="+mj-ea"/>
              </a:rPr>
              <a:t>개의 변수 선언</a:t>
            </a:r>
          </a:p>
          <a:p>
            <a:pPr marL="210026" defTabSz="198450" fontAlgn="base" latinLnBrk="0"/>
            <a:r>
              <a:rPr lang="en-US" altLang="ko-KR" sz="1323" kern="0" dirty="0">
                <a:solidFill>
                  <a:srgbClr val="000000"/>
                </a:solidFill>
                <a:latin typeface="+mj-ea"/>
                <a:ea typeface="+mj-ea"/>
              </a:rPr>
              <a:t>let address = “</a:t>
            </a:r>
            <a:r>
              <a:rPr lang="ko-KR" altLang="en-US" sz="1323" kern="0" dirty="0">
                <a:solidFill>
                  <a:srgbClr val="000000"/>
                </a:solidFill>
                <a:latin typeface="+mj-ea"/>
                <a:ea typeface="+mj-ea"/>
              </a:rPr>
              <a:t>서울시”</a:t>
            </a:r>
            <a:r>
              <a:rPr lang="en-US" altLang="ko-KR" sz="1323" kern="0" dirty="0">
                <a:solidFill>
                  <a:srgbClr val="000000"/>
                </a:solidFill>
                <a:latin typeface="+mj-ea"/>
                <a:ea typeface="+mj-ea"/>
              </a:rPr>
              <a:t>; </a:t>
            </a:r>
            <a:r>
              <a:rPr lang="ko-KR" altLang="en-US" sz="1323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323" kern="0" dirty="0">
                <a:solidFill>
                  <a:srgbClr val="000000"/>
                </a:solidFill>
                <a:latin typeface="+mj-ea"/>
                <a:ea typeface="+mj-ea"/>
              </a:rPr>
              <a:t>// address </a:t>
            </a:r>
            <a:r>
              <a:rPr lang="ko-KR" altLang="en-US" sz="1323" kern="0" dirty="0">
                <a:solidFill>
                  <a:srgbClr val="000000"/>
                </a:solidFill>
                <a:latin typeface="+mj-ea"/>
                <a:ea typeface="+mj-ea"/>
              </a:rPr>
              <a:t>변수를 선언하고 “서울시”로 초기화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3672749" y="3734305"/>
            <a:ext cx="6097449" cy="29591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marL="210026" defTabSz="198450" fontAlgn="base" latinLnBrk="0"/>
            <a:r>
              <a:rPr lang="en-US" altLang="ko-KR" sz="1323" kern="0" dirty="0">
                <a:solidFill>
                  <a:srgbClr val="000000"/>
                </a:solidFill>
                <a:latin typeface="+mj-ea"/>
                <a:ea typeface="+mj-ea"/>
              </a:rPr>
              <a:t>age = 21; </a:t>
            </a:r>
            <a:r>
              <a:rPr lang="ko-KR" altLang="en-US" sz="1323" kern="0" dirty="0">
                <a:solidFill>
                  <a:srgbClr val="000000"/>
                </a:solidFill>
                <a:latin typeface="+mj-ea"/>
                <a:ea typeface="+mj-ea"/>
              </a:rPr>
              <a:t>			</a:t>
            </a:r>
            <a:r>
              <a:rPr lang="en-US" altLang="ko-KR" sz="1323" kern="0" dirty="0">
                <a:solidFill>
                  <a:srgbClr val="000000"/>
                </a:solidFill>
                <a:latin typeface="+mj-ea"/>
                <a:ea typeface="+mj-ea"/>
              </a:rPr>
              <a:t>// let </a:t>
            </a:r>
            <a:r>
              <a:rPr lang="ko-KR" altLang="en-US" sz="1323" kern="0" dirty="0">
                <a:solidFill>
                  <a:srgbClr val="000000"/>
                </a:solidFill>
                <a:latin typeface="+mj-ea"/>
                <a:ea typeface="+mj-ea"/>
              </a:rPr>
              <a:t>없이</a:t>
            </a:r>
            <a:r>
              <a:rPr lang="en-US" altLang="ko-KR" sz="1323" kern="0" dirty="0">
                <a:solidFill>
                  <a:srgbClr val="000000"/>
                </a:solidFill>
                <a:latin typeface="+mj-ea"/>
                <a:ea typeface="+mj-ea"/>
              </a:rPr>
              <a:t>, </a:t>
            </a:r>
            <a:r>
              <a:rPr lang="ko-KR" altLang="en-US" sz="1323" kern="0" dirty="0">
                <a:solidFill>
                  <a:srgbClr val="000000"/>
                </a:solidFill>
                <a:latin typeface="+mj-ea"/>
                <a:ea typeface="+mj-ea"/>
              </a:rPr>
              <a:t>변수 </a:t>
            </a:r>
            <a:r>
              <a:rPr lang="en-US" altLang="ko-KR" sz="1323" kern="0" dirty="0">
                <a:solidFill>
                  <a:srgbClr val="000000"/>
                </a:solidFill>
                <a:latin typeface="+mj-ea"/>
                <a:ea typeface="+mj-ea"/>
              </a:rPr>
              <a:t>age</a:t>
            </a:r>
            <a:r>
              <a:rPr lang="ko-KR" altLang="en-US" sz="1323" kern="0" dirty="0">
                <a:solidFill>
                  <a:srgbClr val="000000"/>
                </a:solidFill>
                <a:latin typeface="+mj-ea"/>
                <a:ea typeface="+mj-ea"/>
              </a:rPr>
              <a:t>를 선언하고 </a:t>
            </a:r>
            <a:r>
              <a:rPr lang="en-US" altLang="ko-KR" sz="1323" kern="0" dirty="0">
                <a:solidFill>
                  <a:srgbClr val="000000"/>
                </a:solidFill>
                <a:latin typeface="+mj-ea"/>
                <a:ea typeface="+mj-ea"/>
              </a:rPr>
              <a:t>21</a:t>
            </a:r>
            <a:r>
              <a:rPr lang="ko-KR" altLang="en-US" sz="1323" kern="0" dirty="0">
                <a:solidFill>
                  <a:srgbClr val="000000"/>
                </a:solidFill>
                <a:latin typeface="+mj-ea"/>
                <a:ea typeface="+mj-ea"/>
              </a:rPr>
              <a:t>로 초기화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3446241" y="5408703"/>
            <a:ext cx="6098921" cy="4994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marL="210026" defTabSz="198450" fontAlgn="base" latinLnBrk="0"/>
            <a:r>
              <a:rPr lang="en-US" altLang="ko-KR" sz="1323" kern="0" dirty="0">
                <a:solidFill>
                  <a:srgbClr val="000000"/>
                </a:solidFill>
                <a:latin typeface="+mj-ea"/>
                <a:ea typeface="+mj-ea"/>
              </a:rPr>
              <a:t>let score;</a:t>
            </a:r>
            <a:r>
              <a:rPr lang="ko-KR" altLang="en-US" sz="1323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323" kern="0" dirty="0">
                <a:solidFill>
                  <a:srgbClr val="000000"/>
                </a:solidFill>
                <a:latin typeface="+mj-ea"/>
                <a:ea typeface="+mj-ea"/>
              </a:rPr>
              <a:t>// </a:t>
            </a:r>
            <a:r>
              <a:rPr lang="ko-KR" altLang="en-US" sz="1323" kern="0" dirty="0">
                <a:solidFill>
                  <a:srgbClr val="000000"/>
                </a:solidFill>
                <a:latin typeface="+mj-ea"/>
                <a:ea typeface="+mj-ea"/>
              </a:rPr>
              <a:t>정상적인 변수 선언</a:t>
            </a:r>
          </a:p>
          <a:p>
            <a:pPr marL="210026" defTabSz="198450" fontAlgn="base" latinLnBrk="0"/>
            <a:r>
              <a:rPr lang="en-US" altLang="ko-KR" sz="1323" strike="sngStrike" kern="0" dirty="0" err="1">
                <a:solidFill>
                  <a:srgbClr val="000000"/>
                </a:solidFill>
                <a:latin typeface="+mj-ea"/>
                <a:ea typeface="+mj-ea"/>
              </a:rPr>
              <a:t>int</a:t>
            </a:r>
            <a:r>
              <a:rPr lang="ko-KR" altLang="en-US" sz="1323" kern="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altLang="ko-KR" sz="1323" kern="0" dirty="0">
                <a:solidFill>
                  <a:srgbClr val="000000"/>
                </a:solidFill>
                <a:latin typeface="+mj-ea"/>
                <a:ea typeface="+mj-ea"/>
              </a:rPr>
              <a:t>score;</a:t>
            </a:r>
            <a:r>
              <a:rPr lang="ko-KR" altLang="en-US" sz="1323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323" kern="0" dirty="0">
                <a:solidFill>
                  <a:srgbClr val="000000"/>
                </a:solidFill>
                <a:latin typeface="+mj-ea"/>
                <a:ea typeface="+mj-ea"/>
              </a:rPr>
              <a:t>// </a:t>
            </a:r>
            <a:r>
              <a:rPr lang="ko-KR" altLang="en-US" sz="1323" kern="0" dirty="0">
                <a:solidFill>
                  <a:srgbClr val="000000"/>
                </a:solidFill>
                <a:latin typeface="+mj-ea"/>
                <a:ea typeface="+mj-ea"/>
              </a:rPr>
              <a:t>오류</a:t>
            </a:r>
            <a:r>
              <a:rPr lang="en-US" altLang="ko-KR" sz="1323" kern="0" dirty="0">
                <a:solidFill>
                  <a:srgbClr val="000000"/>
                </a:solidFill>
                <a:latin typeface="+mj-ea"/>
                <a:ea typeface="+mj-ea"/>
              </a:rPr>
              <a:t>. </a:t>
            </a:r>
            <a:r>
              <a:rPr lang="ko-KR" altLang="en-US" sz="1323" kern="0" dirty="0">
                <a:solidFill>
                  <a:srgbClr val="000000"/>
                </a:solidFill>
                <a:latin typeface="+mj-ea"/>
                <a:ea typeface="+mj-ea"/>
              </a:rPr>
              <a:t>변수 타입 </a:t>
            </a:r>
            <a:r>
              <a:rPr lang="en-US" altLang="ko-KR" sz="1323" kern="0" dirty="0" err="1">
                <a:solidFill>
                  <a:srgbClr val="000000"/>
                </a:solidFill>
                <a:latin typeface="+mj-ea"/>
                <a:ea typeface="+mj-ea"/>
              </a:rPr>
              <a:t>int</a:t>
            </a:r>
            <a:r>
              <a:rPr lang="en-US" altLang="ko-KR" sz="1323" kern="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ko-KR" altLang="en-US" sz="1323" kern="0" dirty="0">
                <a:solidFill>
                  <a:srgbClr val="000000"/>
                </a:solidFill>
                <a:latin typeface="+mj-ea"/>
                <a:ea typeface="+mj-ea"/>
              </a:rPr>
              <a:t>없음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3440323" y="6491945"/>
            <a:ext cx="6091601" cy="4994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marL="210026" defTabSz="198450" fontAlgn="base" latinLnBrk="0"/>
            <a:r>
              <a:rPr lang="en-US" altLang="ko-KR" sz="1323" kern="0" dirty="0">
                <a:solidFill>
                  <a:srgbClr val="000000"/>
                </a:solidFill>
                <a:latin typeface="+mj-ea"/>
                <a:ea typeface="+mj-ea"/>
              </a:rPr>
              <a:t>score = 66.8; // </a:t>
            </a:r>
            <a:r>
              <a:rPr lang="ko-KR" altLang="en-US" sz="1323" kern="0" dirty="0">
                <a:solidFill>
                  <a:srgbClr val="000000"/>
                </a:solidFill>
                <a:latin typeface="+mj-ea"/>
                <a:ea typeface="+mj-ea"/>
              </a:rPr>
              <a:t>실수도 저장 가능</a:t>
            </a:r>
          </a:p>
          <a:p>
            <a:pPr marL="210026" defTabSz="198450" fontAlgn="base" latinLnBrk="0"/>
            <a:r>
              <a:rPr lang="en-US" altLang="ko-KR" sz="1323" kern="0" dirty="0">
                <a:solidFill>
                  <a:srgbClr val="000000"/>
                </a:solidFill>
                <a:latin typeface="+mj-ea"/>
                <a:ea typeface="+mj-ea"/>
              </a:rPr>
              <a:t>score = “high”; // </a:t>
            </a:r>
            <a:r>
              <a:rPr lang="ko-KR" altLang="en-US" sz="1323" kern="0" dirty="0">
                <a:solidFill>
                  <a:srgbClr val="000000"/>
                </a:solidFill>
                <a:latin typeface="+mj-ea"/>
                <a:ea typeface="+mj-ea"/>
              </a:rPr>
              <a:t>문자열로 저장 가능</a:t>
            </a: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25000" lnSpcReduction="20000"/>
          </a:bodyPr>
          <a:lstStyle/>
          <a:p>
            <a:fld id="{01870596-DAFA-46D2-82A7-2B6B5F8E0EA4}" type="slidenum">
              <a:rPr lang="ko-KR" altLang="en-US" smtClean="0"/>
              <a:t>20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868891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130157" y="3621847"/>
            <a:ext cx="6827725" cy="175573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98450" fontAlgn="base" latinLnBrk="0"/>
            <a:r>
              <a:rPr lang="en-US" altLang="ko-KR" sz="1544" b="1" dirty="0"/>
              <a:t>let x; 	</a:t>
            </a:r>
            <a:r>
              <a:rPr lang="en-US" altLang="ko-KR" sz="1544" dirty="0"/>
              <a:t>		// </a:t>
            </a:r>
            <a:r>
              <a:rPr lang="ko-KR" altLang="en-US" sz="1544" dirty="0"/>
              <a:t>전역변수 </a:t>
            </a:r>
            <a:r>
              <a:rPr lang="en-US" altLang="ko-KR" sz="1544" dirty="0"/>
              <a:t>x</a:t>
            </a:r>
            <a:endParaRPr lang="ko-KR" altLang="en-US" sz="1544" dirty="0"/>
          </a:p>
          <a:p>
            <a:pPr defTabSz="198450" fontAlgn="base" latinLnBrk="0"/>
            <a:r>
              <a:rPr lang="en-US" altLang="ko-KR" sz="1544" dirty="0"/>
              <a:t>function f() { </a:t>
            </a:r>
            <a:endParaRPr lang="ko-KR" altLang="en-US" sz="1544" dirty="0"/>
          </a:p>
          <a:p>
            <a:pPr defTabSz="198450" fontAlgn="base" latinLnBrk="0"/>
            <a:r>
              <a:rPr lang="ko-KR" altLang="en-US" sz="1544" dirty="0"/>
              <a:t>	</a:t>
            </a:r>
            <a:r>
              <a:rPr lang="en-US" altLang="ko-KR" sz="1544" b="1" dirty="0"/>
              <a:t>let y; 	</a:t>
            </a:r>
            <a:r>
              <a:rPr lang="en-US" altLang="ko-KR" sz="1544" dirty="0"/>
              <a:t>	// </a:t>
            </a:r>
            <a:r>
              <a:rPr lang="ko-KR" altLang="en-US" sz="1544" dirty="0"/>
              <a:t>지역변수 </a:t>
            </a:r>
            <a:r>
              <a:rPr lang="en-US" altLang="ko-KR" sz="1544" dirty="0"/>
              <a:t>y </a:t>
            </a:r>
            <a:r>
              <a:rPr lang="ko-KR" altLang="en-US" sz="1544" dirty="0"/>
              <a:t>선언</a:t>
            </a:r>
          </a:p>
          <a:p>
            <a:pPr defTabSz="198450" fontAlgn="base" latinLnBrk="0"/>
            <a:r>
              <a:rPr lang="ko-KR" altLang="en-US" sz="1544" dirty="0"/>
              <a:t>	</a:t>
            </a:r>
            <a:r>
              <a:rPr lang="en-US" altLang="ko-KR" sz="1544" dirty="0"/>
              <a:t>x = 10; 	// </a:t>
            </a:r>
            <a:r>
              <a:rPr lang="ko-KR" altLang="en-US" sz="1544" dirty="0"/>
              <a:t>전역</a:t>
            </a:r>
            <a:r>
              <a:rPr lang="en-US" altLang="ko-KR" sz="1544" dirty="0"/>
              <a:t> </a:t>
            </a:r>
            <a:r>
              <a:rPr lang="ko-KR" altLang="en-US" sz="1544" dirty="0"/>
              <a:t>변수 </a:t>
            </a:r>
            <a:r>
              <a:rPr lang="en-US" altLang="ko-KR" sz="1544" dirty="0"/>
              <a:t>x</a:t>
            </a:r>
            <a:r>
              <a:rPr lang="ko-KR" altLang="en-US" sz="1544" dirty="0"/>
              <a:t>에</a:t>
            </a:r>
            <a:r>
              <a:rPr lang="en-US" altLang="ko-KR" sz="1544" dirty="0"/>
              <a:t> 10 </a:t>
            </a:r>
            <a:r>
              <a:rPr lang="ko-KR" altLang="en-US" sz="1544" dirty="0"/>
              <a:t>저장</a:t>
            </a:r>
            <a:r>
              <a:rPr lang="en-US" altLang="ko-KR" sz="1544" dirty="0"/>
              <a:t> </a:t>
            </a:r>
          </a:p>
          <a:p>
            <a:pPr defTabSz="198450" fontAlgn="base" latinLnBrk="0"/>
            <a:r>
              <a:rPr lang="ko-KR" altLang="en-US" sz="1544" dirty="0"/>
              <a:t>	</a:t>
            </a:r>
            <a:r>
              <a:rPr lang="en-US" altLang="ko-KR" sz="1544" dirty="0"/>
              <a:t>y = 10; 	// </a:t>
            </a:r>
            <a:r>
              <a:rPr lang="ko-KR" altLang="en-US" sz="1544" dirty="0"/>
              <a:t>지역</a:t>
            </a:r>
            <a:r>
              <a:rPr lang="en-US" altLang="ko-KR" sz="1544" dirty="0"/>
              <a:t> </a:t>
            </a:r>
            <a:r>
              <a:rPr lang="ko-KR" altLang="en-US" sz="1544" dirty="0"/>
              <a:t>변수 </a:t>
            </a:r>
            <a:r>
              <a:rPr lang="en-US" altLang="ko-KR" sz="1544" dirty="0"/>
              <a:t>y</a:t>
            </a:r>
            <a:r>
              <a:rPr lang="ko-KR" altLang="en-US" sz="1544" dirty="0"/>
              <a:t>에</a:t>
            </a:r>
            <a:r>
              <a:rPr lang="en-US" altLang="ko-KR" sz="1544" dirty="0"/>
              <a:t> 10 </a:t>
            </a:r>
            <a:r>
              <a:rPr lang="ko-KR" altLang="en-US" sz="1544" dirty="0"/>
              <a:t>저장</a:t>
            </a:r>
            <a:r>
              <a:rPr lang="en-US" altLang="ko-KR" sz="1544" dirty="0"/>
              <a:t> </a:t>
            </a:r>
          </a:p>
          <a:p>
            <a:pPr defTabSz="198450" fontAlgn="base" latinLnBrk="0"/>
            <a:r>
              <a:rPr lang="ko-KR" altLang="en-US" sz="1544" dirty="0"/>
              <a:t>	</a:t>
            </a:r>
            <a:r>
              <a:rPr lang="en-US" altLang="ko-KR" sz="1544" b="1" dirty="0"/>
              <a:t>z = 10; </a:t>
            </a:r>
            <a:r>
              <a:rPr lang="en-US" altLang="ko-KR" sz="1544" dirty="0"/>
              <a:t>	// </a:t>
            </a:r>
            <a:r>
              <a:rPr lang="ko-KR" altLang="en-US" sz="1544" dirty="0"/>
              <a:t>새로운 전역변수 </a:t>
            </a:r>
            <a:r>
              <a:rPr lang="en-US" altLang="ko-KR" sz="1544" dirty="0"/>
              <a:t>z </a:t>
            </a:r>
            <a:r>
              <a:rPr lang="ko-KR" altLang="en-US" sz="1544" dirty="0"/>
              <a:t>선언</a:t>
            </a:r>
            <a:r>
              <a:rPr lang="en-US" altLang="ko-KR" sz="1544" dirty="0"/>
              <a:t>. 10</a:t>
            </a:r>
            <a:r>
              <a:rPr lang="ko-KR" altLang="en-US" sz="1544" dirty="0"/>
              <a:t>으로</a:t>
            </a:r>
            <a:r>
              <a:rPr lang="en-US" altLang="ko-KR" sz="1544" dirty="0"/>
              <a:t> </a:t>
            </a:r>
            <a:r>
              <a:rPr lang="ko-KR" altLang="en-US" sz="1544" dirty="0"/>
              <a:t>초기화</a:t>
            </a:r>
          </a:p>
          <a:p>
            <a:pPr defTabSz="198450" fontAlgn="base" latinLnBrk="0"/>
            <a:r>
              <a:rPr lang="en-US" altLang="ko-KR" sz="1544" dirty="0"/>
              <a:t>}</a:t>
            </a:r>
            <a:endParaRPr lang="ko-KR" altLang="en-US" sz="1544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지역변수와 전역변수</a:t>
            </a:r>
          </a:p>
        </p:txBody>
      </p:sp>
      <p:graphicFrame>
        <p:nvGraphicFramePr>
          <p:cNvPr id="21" name="내용 개체 틀 20"/>
          <p:cNvGraphicFramePr>
            <a:graphicFrameLocks noGrp="1"/>
          </p:cNvGraphicFramePr>
          <p:nvPr>
            <p:ph sz="quarter" idx="1"/>
            <p:extLst/>
          </p:nvPr>
        </p:nvGraphicFramePr>
        <p:xfrm>
          <a:off x="3130157" y="1761116"/>
          <a:ext cx="6827725" cy="1497699"/>
        </p:xfrm>
        <a:graphic>
          <a:graphicData uri="http://schemas.openxmlformats.org/drawingml/2006/table">
            <a:tbl>
              <a:tblPr/>
              <a:tblGrid>
                <a:gridCol w="30415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861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11064">
                <a:tc>
                  <a:txBody>
                    <a:bodyPr/>
                    <a:lstStyle/>
                    <a:p>
                      <a:pPr marL="0" marR="0" lvl="0" indent="0" algn="ctr" defTabSz="1800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ko-KR" altLang="en-US" sz="1500" b="1" kern="0" dirty="0">
                          <a:solidFill>
                            <a:srgbClr val="000000"/>
                          </a:solidFill>
                          <a:latin typeface="+mj-ea"/>
                          <a:ea typeface="+mj-ea"/>
                          <a:cs typeface="+mn-cs"/>
                        </a:rPr>
                        <a:t>지역변수</a:t>
                      </a:r>
                    </a:p>
                  </a:txBody>
                  <a:tcPr marL="71412" marR="71412" marT="19743" marB="19743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00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ko-KR" altLang="en-US" sz="1500" b="1" kern="0" dirty="0">
                          <a:solidFill>
                            <a:srgbClr val="000000"/>
                          </a:solidFill>
                          <a:latin typeface="+mj-ea"/>
                          <a:ea typeface="+mj-ea"/>
                          <a:cs typeface="+mn-cs"/>
                        </a:rPr>
                        <a:t>전역변수 </a:t>
                      </a:r>
                    </a:p>
                  </a:txBody>
                  <a:tcPr marL="71412" marR="71412" marT="19743" marB="19743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5773">
                <a:tc>
                  <a:txBody>
                    <a:bodyPr/>
                    <a:lstStyle/>
                    <a:p>
                      <a:pPr marL="190500" marR="0" indent="0" algn="l" defTabSz="1800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kern="0" dirty="0">
                          <a:solidFill>
                            <a:srgbClr val="000000"/>
                          </a:solidFill>
                          <a:latin typeface="+mj-ea"/>
                          <a:ea typeface="+mj-ea"/>
                          <a:cs typeface="+mn-cs"/>
                        </a:rPr>
                        <a:t>함수 내에 </a:t>
                      </a:r>
                      <a:r>
                        <a:rPr lang="en-US" altLang="ko-KR" sz="1500" kern="0" dirty="0">
                          <a:solidFill>
                            <a:srgbClr val="000000"/>
                          </a:solidFill>
                          <a:latin typeface="+mj-ea"/>
                          <a:ea typeface="+mj-ea"/>
                          <a:cs typeface="+mn-cs"/>
                        </a:rPr>
                        <a:t>let </a:t>
                      </a:r>
                      <a:r>
                        <a:rPr lang="ko-KR" altLang="en-US" sz="1500" kern="0" dirty="0">
                          <a:solidFill>
                            <a:srgbClr val="000000"/>
                          </a:solidFill>
                          <a:latin typeface="+mj-ea"/>
                          <a:ea typeface="+mj-ea"/>
                          <a:cs typeface="+mn-cs"/>
                        </a:rPr>
                        <a:t>키워드로 선언</a:t>
                      </a:r>
                      <a:endParaRPr lang="en-US" altLang="ko-KR" sz="1500" kern="0" dirty="0">
                        <a:solidFill>
                          <a:srgbClr val="000000"/>
                        </a:solidFill>
                        <a:latin typeface="+mj-ea"/>
                        <a:ea typeface="+mj-ea"/>
                        <a:cs typeface="+mn-cs"/>
                      </a:endParaRPr>
                    </a:p>
                    <a:p>
                      <a:pPr marL="190500" marR="0" indent="0" algn="l" defTabSz="1800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500" kern="0" dirty="0">
                        <a:solidFill>
                          <a:srgbClr val="000000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71412" marR="71412" marT="19743" marB="19743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90500" marR="0" indent="0" algn="l" defTabSz="1800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kern="0" dirty="0">
                          <a:solidFill>
                            <a:srgbClr val="000000"/>
                          </a:solidFill>
                          <a:latin typeface="+mj-ea"/>
                          <a:ea typeface="+mj-ea"/>
                          <a:cs typeface="+mn-cs"/>
                        </a:rPr>
                        <a:t>함수 밖에 선언되거나</a:t>
                      </a:r>
                      <a:r>
                        <a:rPr lang="en-US" altLang="ko-KR" sz="1500" kern="0" dirty="0">
                          <a:solidFill>
                            <a:srgbClr val="000000"/>
                          </a:solidFill>
                          <a:latin typeface="+mj-ea"/>
                          <a:ea typeface="+mj-ea"/>
                          <a:cs typeface="+mn-cs"/>
                        </a:rPr>
                        <a:t>, </a:t>
                      </a:r>
                    </a:p>
                    <a:p>
                      <a:pPr marL="190500" marR="0" indent="0" algn="l" defTabSz="1800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kern="0" dirty="0">
                          <a:solidFill>
                            <a:srgbClr val="000000"/>
                          </a:solidFill>
                          <a:latin typeface="+mj-ea"/>
                          <a:ea typeface="+mj-ea"/>
                          <a:cs typeface="+mn-cs"/>
                        </a:rPr>
                        <a:t>함수 내에 </a:t>
                      </a:r>
                      <a:r>
                        <a:rPr lang="en-US" altLang="ko-KR" sz="1500" kern="0" dirty="0">
                          <a:solidFill>
                            <a:srgbClr val="000000"/>
                          </a:solidFill>
                          <a:latin typeface="+mj-ea"/>
                          <a:ea typeface="+mj-ea"/>
                          <a:cs typeface="+mn-cs"/>
                        </a:rPr>
                        <a:t>let </a:t>
                      </a:r>
                      <a:r>
                        <a:rPr lang="ko-KR" altLang="en-US" sz="1500" kern="0" dirty="0">
                          <a:solidFill>
                            <a:srgbClr val="000000"/>
                          </a:solidFill>
                          <a:latin typeface="+mj-ea"/>
                          <a:ea typeface="+mj-ea"/>
                          <a:cs typeface="+mn-cs"/>
                        </a:rPr>
                        <a:t>키워드 없이 선언된 변수</a:t>
                      </a:r>
                    </a:p>
                  </a:txBody>
                  <a:tcPr marL="71412" marR="71412" marT="19743" marB="19743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0862">
                <a:tc>
                  <a:txBody>
                    <a:bodyPr/>
                    <a:lstStyle/>
                    <a:p>
                      <a:pPr marL="190500" marR="0" indent="0" algn="l" defTabSz="1800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500" kern="0" dirty="0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선언된 함수 내에서만 사용</a:t>
                      </a:r>
                    </a:p>
                  </a:txBody>
                  <a:tcPr marL="71412" marR="71412" marT="19743" marB="19743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90500" marR="0" indent="0" algn="l" defTabSz="1800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500" kern="0" dirty="0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프로그램 전역에서 사용</a:t>
                      </a:r>
                    </a:p>
                  </a:txBody>
                  <a:tcPr marL="71412" marR="71412" marT="19743" marB="19743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25000" lnSpcReduction="20000"/>
          </a:bodyPr>
          <a:lstStyle/>
          <a:p>
            <a:fld id="{01870596-DAFA-46D2-82A7-2B6B5F8E0EA4}" type="slidenum">
              <a:rPr lang="ko-KR" altLang="en-US" smtClean="0"/>
              <a:t>21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878371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this</a:t>
            </a:r>
            <a:r>
              <a:rPr lang="ko-KR" altLang="en-US" dirty="0"/>
              <a:t>로 전역변수 접근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2256979" y="1408523"/>
            <a:ext cx="8208912" cy="5557451"/>
          </a:xfrm>
        </p:spPr>
        <p:txBody>
          <a:bodyPr vert="horz" lIns="104306" tIns="52153" rIns="104306" bIns="52153" rtlCol="0">
            <a:normAutofit/>
          </a:bodyPr>
          <a:lstStyle/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ko-KR" altLang="en-US" sz="2200" b="1" dirty="0"/>
              <a:t>지역 변수와 전역 변수의 이름을 </a:t>
            </a:r>
            <a:r>
              <a:rPr lang="ko-KR" altLang="en-US" sz="2200" b="1"/>
              <a:t>같을 때</a:t>
            </a:r>
            <a:endParaRPr lang="en-US" altLang="ko-KR" sz="2200" b="1" dirty="0"/>
          </a:p>
          <a:p>
            <a:pPr lvl="1"/>
            <a:r>
              <a:rPr lang="ko-KR" altLang="en-US" sz="1800">
                <a:latin typeface="굴림" panose="020B0600000101010101" pitchFamily="50" charset="-127"/>
                <a:ea typeface="굴림" panose="020B0600000101010101" pitchFamily="50" charset="-127"/>
              </a:rPr>
              <a:t>전역</a:t>
            </a:r>
            <a:r>
              <a:rPr lang="en-US" altLang="ko-KR" sz="1800" dirty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z="1800" dirty="0">
                <a:latin typeface="굴림" panose="020B0600000101010101" pitchFamily="50" charset="-127"/>
                <a:ea typeface="굴림" panose="020B0600000101010101" pitchFamily="50" charset="-127"/>
              </a:rPr>
              <a:t>변수에 접근하고자 할 </a:t>
            </a:r>
            <a:r>
              <a:rPr lang="ko-KR" altLang="en-US" sz="1800">
                <a:latin typeface="굴림" panose="020B0600000101010101" pitchFamily="50" charset="-127"/>
                <a:ea typeface="굴림" panose="020B0600000101010101" pitchFamily="50" charset="-127"/>
              </a:rPr>
              <a:t>때 </a:t>
            </a:r>
            <a:r>
              <a:rPr lang="en-US" altLang="ko-KR" sz="1800">
                <a:latin typeface="굴림" panose="020B0600000101010101" pitchFamily="50" charset="-127"/>
                <a:ea typeface="굴림" panose="020B0600000101010101" pitchFamily="50" charset="-127"/>
              </a:rPr>
              <a:t>: </a:t>
            </a:r>
            <a:r>
              <a:rPr lang="en-US" altLang="ko-KR" sz="1800" dirty="0">
                <a:latin typeface="굴림" panose="020B0600000101010101" pitchFamily="50" charset="-127"/>
                <a:ea typeface="굴림" panose="020B0600000101010101" pitchFamily="50" charset="-127"/>
              </a:rPr>
              <a:t>this.</a:t>
            </a:r>
            <a:r>
              <a:rPr lang="ko-KR" altLang="en-US" sz="1800" dirty="0">
                <a:latin typeface="굴림" panose="020B0600000101010101" pitchFamily="50" charset="-127"/>
                <a:ea typeface="굴림" panose="020B0600000101010101" pitchFamily="50" charset="-127"/>
              </a:rPr>
              <a:t>전역변수 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2910652" y="2669141"/>
            <a:ext cx="6589549" cy="151810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marL="210026" defTabSz="198450" fontAlgn="base" latinLnBrk="0"/>
            <a:r>
              <a:rPr lang="en-US" altLang="ko-KR" sz="1544" b="1" kern="0" dirty="0">
                <a:solidFill>
                  <a:srgbClr val="000000"/>
                </a:solidFill>
                <a:latin typeface="+mj-ea"/>
                <a:ea typeface="+mj-ea"/>
              </a:rPr>
              <a:t>let x; 			// </a:t>
            </a:r>
            <a:r>
              <a:rPr lang="ko-KR" altLang="en-US" sz="1544" b="1" kern="0" dirty="0">
                <a:solidFill>
                  <a:srgbClr val="000000"/>
                </a:solidFill>
                <a:latin typeface="+mj-ea"/>
                <a:ea typeface="+mj-ea"/>
              </a:rPr>
              <a:t>전역변수</a:t>
            </a:r>
          </a:p>
          <a:p>
            <a:pPr marL="210026" defTabSz="198450" fontAlgn="base" latinLnBrk="0"/>
            <a:r>
              <a:rPr lang="en-US" altLang="ko-KR" sz="1544" kern="0" dirty="0">
                <a:solidFill>
                  <a:srgbClr val="000000"/>
                </a:solidFill>
                <a:latin typeface="+mj-ea"/>
                <a:ea typeface="+mj-ea"/>
              </a:rPr>
              <a:t>function f() { </a:t>
            </a:r>
            <a:endParaRPr lang="ko-KR" altLang="en-US" sz="1544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210026" defTabSz="198450" fontAlgn="base" latinLnBrk="0"/>
            <a:r>
              <a:rPr lang="ko-KR" altLang="en-US" sz="1544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544" kern="0" dirty="0">
                <a:solidFill>
                  <a:srgbClr val="000000"/>
                </a:solidFill>
                <a:latin typeface="+mj-ea"/>
                <a:ea typeface="+mj-ea"/>
              </a:rPr>
              <a:t>let x; 		// </a:t>
            </a:r>
            <a:r>
              <a:rPr lang="ko-KR" altLang="en-US" sz="1544" kern="0" dirty="0">
                <a:solidFill>
                  <a:srgbClr val="000000"/>
                </a:solidFill>
                <a:latin typeface="+mj-ea"/>
                <a:ea typeface="+mj-ea"/>
              </a:rPr>
              <a:t>지역변수</a:t>
            </a:r>
          </a:p>
          <a:p>
            <a:pPr marL="210026" defTabSz="198450" fontAlgn="base" latinLnBrk="0"/>
            <a:r>
              <a:rPr lang="ko-KR" altLang="en-US" sz="1544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544" kern="0" dirty="0">
                <a:solidFill>
                  <a:srgbClr val="000000"/>
                </a:solidFill>
                <a:latin typeface="+mj-ea"/>
                <a:ea typeface="+mj-ea"/>
              </a:rPr>
              <a:t>x = 1; 		// </a:t>
            </a:r>
            <a:r>
              <a:rPr lang="ko-KR" altLang="en-US" sz="1544" kern="0" dirty="0">
                <a:solidFill>
                  <a:srgbClr val="000000"/>
                </a:solidFill>
                <a:latin typeface="+mj-ea"/>
                <a:ea typeface="+mj-ea"/>
              </a:rPr>
              <a:t>지역변수 </a:t>
            </a:r>
            <a:r>
              <a:rPr lang="en-US" altLang="ko-KR" sz="1544" kern="0" dirty="0">
                <a:solidFill>
                  <a:srgbClr val="000000"/>
                </a:solidFill>
                <a:latin typeface="+mj-ea"/>
                <a:ea typeface="+mj-ea"/>
              </a:rPr>
              <a:t>x</a:t>
            </a:r>
            <a:r>
              <a:rPr lang="ko-KR" altLang="en-US" sz="1544" kern="0" dirty="0">
                <a:solidFill>
                  <a:srgbClr val="000000"/>
                </a:solidFill>
                <a:latin typeface="+mj-ea"/>
                <a:ea typeface="+mj-ea"/>
              </a:rPr>
              <a:t>에 </a:t>
            </a:r>
            <a:r>
              <a:rPr lang="en-US" altLang="ko-KR" sz="1544" kern="0" dirty="0">
                <a:solidFill>
                  <a:srgbClr val="000000"/>
                </a:solidFill>
                <a:latin typeface="+mj-ea"/>
                <a:ea typeface="+mj-ea"/>
              </a:rPr>
              <a:t>1 </a:t>
            </a:r>
            <a:r>
              <a:rPr lang="ko-KR" altLang="en-US" sz="1544" kern="0" dirty="0">
                <a:solidFill>
                  <a:srgbClr val="000000"/>
                </a:solidFill>
                <a:latin typeface="+mj-ea"/>
                <a:ea typeface="+mj-ea"/>
              </a:rPr>
              <a:t>저장</a:t>
            </a:r>
          </a:p>
          <a:p>
            <a:pPr marL="210026" defTabSz="198450" fontAlgn="base" latinLnBrk="0"/>
            <a:r>
              <a:rPr lang="ko-KR" altLang="en-US" sz="1544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544" b="1" kern="0" dirty="0" err="1">
                <a:solidFill>
                  <a:srgbClr val="000000"/>
                </a:solidFill>
                <a:latin typeface="+mj-ea"/>
                <a:ea typeface="+mj-ea"/>
              </a:rPr>
              <a:t>this.x</a:t>
            </a:r>
            <a:r>
              <a:rPr lang="en-US" altLang="ko-KR" sz="1544" b="1" kern="0" dirty="0">
                <a:solidFill>
                  <a:srgbClr val="000000"/>
                </a:solidFill>
                <a:latin typeface="+mj-ea"/>
                <a:ea typeface="+mj-ea"/>
              </a:rPr>
              <a:t> = 100; </a:t>
            </a:r>
            <a:r>
              <a:rPr lang="en-US" altLang="ko-KR" sz="1544" kern="0" dirty="0">
                <a:solidFill>
                  <a:srgbClr val="000000"/>
                </a:solidFill>
                <a:latin typeface="+mj-ea"/>
                <a:ea typeface="+mj-ea"/>
              </a:rPr>
              <a:t>// </a:t>
            </a:r>
            <a:r>
              <a:rPr lang="ko-KR" altLang="en-US" sz="1544" kern="0" dirty="0">
                <a:solidFill>
                  <a:srgbClr val="000000"/>
                </a:solidFill>
                <a:latin typeface="+mj-ea"/>
                <a:ea typeface="+mj-ea"/>
              </a:rPr>
              <a:t>전역변수 </a:t>
            </a:r>
            <a:r>
              <a:rPr lang="en-US" altLang="ko-KR" sz="1544" kern="0" dirty="0">
                <a:solidFill>
                  <a:srgbClr val="000000"/>
                </a:solidFill>
                <a:latin typeface="+mj-ea"/>
                <a:ea typeface="+mj-ea"/>
              </a:rPr>
              <a:t>x</a:t>
            </a:r>
            <a:r>
              <a:rPr lang="ko-KR" altLang="en-US" sz="1544" kern="0" dirty="0">
                <a:solidFill>
                  <a:srgbClr val="000000"/>
                </a:solidFill>
                <a:latin typeface="+mj-ea"/>
                <a:ea typeface="+mj-ea"/>
              </a:rPr>
              <a:t>에 </a:t>
            </a:r>
            <a:r>
              <a:rPr lang="en-US" altLang="ko-KR" sz="1544" kern="0" dirty="0">
                <a:solidFill>
                  <a:srgbClr val="000000"/>
                </a:solidFill>
                <a:latin typeface="+mj-ea"/>
                <a:ea typeface="+mj-ea"/>
              </a:rPr>
              <a:t>100 </a:t>
            </a:r>
            <a:r>
              <a:rPr lang="ko-KR" altLang="en-US" sz="1544" kern="0" dirty="0">
                <a:solidFill>
                  <a:srgbClr val="000000"/>
                </a:solidFill>
                <a:latin typeface="+mj-ea"/>
                <a:ea typeface="+mj-ea"/>
              </a:rPr>
              <a:t>저장</a:t>
            </a:r>
          </a:p>
          <a:p>
            <a:pPr marL="210026" defTabSz="198450" fontAlgn="base" latinLnBrk="0"/>
            <a:r>
              <a:rPr lang="en-US" altLang="ko-KR" sz="1544" kern="0" dirty="0">
                <a:solidFill>
                  <a:srgbClr val="000000"/>
                </a:solidFill>
                <a:latin typeface="+mj-ea"/>
                <a:ea typeface="+mj-ea"/>
              </a:rPr>
              <a:t>}</a:t>
            </a:r>
            <a:endParaRPr lang="ko-KR" altLang="en-US" sz="1544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25000" lnSpcReduction="20000"/>
          </a:bodyPr>
          <a:lstStyle/>
          <a:p>
            <a:fld id="{01870596-DAFA-46D2-82A7-2B6B5F8E0EA4}" type="slidenum">
              <a:rPr lang="ko-KR" altLang="en-US" smtClean="0"/>
              <a:t>22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117711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 </a:t>
            </a:r>
            <a:r>
              <a:rPr lang="en-US" altLang="ko-KR" dirty="0"/>
              <a:t>6-6 </a:t>
            </a:r>
            <a:r>
              <a:rPr lang="ko-KR" altLang="en-US" dirty="0"/>
              <a:t>지역변수와 전역변수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2832" y="2192788"/>
            <a:ext cx="2930088" cy="2629369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2355381" y="1637043"/>
            <a:ext cx="5319274" cy="532017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98450"/>
            <a:r>
              <a:rPr lang="en-US" altLang="ko-KR" sz="1544" dirty="0">
                <a:latin typeface="+mj-lt"/>
              </a:rPr>
              <a:t>&lt;!DOCTYPE html&gt;</a:t>
            </a:r>
          </a:p>
          <a:p>
            <a:pPr defTabSz="198450"/>
            <a:r>
              <a:rPr lang="en-US" altLang="ko-KR" sz="1544" dirty="0">
                <a:latin typeface="+mj-lt"/>
              </a:rPr>
              <a:t>&lt;html&gt;</a:t>
            </a:r>
          </a:p>
          <a:p>
            <a:pPr defTabSz="198450"/>
            <a:r>
              <a:rPr lang="en-US" altLang="ko-KR" sz="1544" dirty="0">
                <a:latin typeface="+mj-lt"/>
              </a:rPr>
              <a:t>&lt;head&gt;</a:t>
            </a:r>
          </a:p>
          <a:p>
            <a:pPr defTabSz="198450"/>
            <a:r>
              <a:rPr lang="en-US" altLang="ko-KR" sz="1544" dirty="0">
                <a:latin typeface="+mj-lt"/>
              </a:rPr>
              <a:t>&lt;title&gt;</a:t>
            </a:r>
            <a:r>
              <a:rPr lang="ko-KR" altLang="en-US" sz="1544" dirty="0">
                <a:latin typeface="+mj-lt"/>
              </a:rPr>
              <a:t>지역변수와 전역변수</a:t>
            </a:r>
            <a:r>
              <a:rPr lang="en-US" altLang="ko-KR" sz="1544" dirty="0">
                <a:latin typeface="+mj-lt"/>
              </a:rPr>
              <a:t>&lt;/title&gt;&lt;/head&gt;</a:t>
            </a:r>
          </a:p>
          <a:p>
            <a:pPr defTabSz="198450"/>
            <a:r>
              <a:rPr lang="en-US" altLang="ko-KR" sz="1544" dirty="0">
                <a:latin typeface="+mj-lt"/>
              </a:rPr>
              <a:t>&lt;body&gt;</a:t>
            </a:r>
          </a:p>
          <a:p>
            <a:pPr defTabSz="198450"/>
            <a:r>
              <a:rPr lang="en-US" altLang="ko-KR" sz="1544" dirty="0">
                <a:latin typeface="+mj-lt"/>
              </a:rPr>
              <a:t>&lt;h3&gt;</a:t>
            </a:r>
            <a:r>
              <a:rPr lang="ko-KR" altLang="en-US" sz="1544" dirty="0">
                <a:latin typeface="+mj-lt"/>
              </a:rPr>
              <a:t>지역변수와 전역변수</a:t>
            </a:r>
            <a:r>
              <a:rPr lang="en-US" altLang="ko-KR" sz="1544" dirty="0">
                <a:latin typeface="+mj-lt"/>
              </a:rPr>
              <a:t>&lt;/h3&gt;</a:t>
            </a:r>
          </a:p>
          <a:p>
            <a:pPr defTabSz="198450"/>
            <a:r>
              <a:rPr lang="en-US" altLang="ko-KR" sz="1544" dirty="0">
                <a:latin typeface="+mj-lt"/>
              </a:rPr>
              <a:t>&lt;</a:t>
            </a:r>
            <a:r>
              <a:rPr lang="en-US" altLang="ko-KR" sz="1544" dirty="0" err="1">
                <a:latin typeface="+mj-lt"/>
              </a:rPr>
              <a:t>hr</a:t>
            </a:r>
            <a:r>
              <a:rPr lang="en-US" altLang="ko-KR" sz="1544" dirty="0">
                <a:latin typeface="+mj-lt"/>
              </a:rPr>
              <a:t>&gt;</a:t>
            </a:r>
          </a:p>
          <a:p>
            <a:pPr defTabSz="198450"/>
            <a:r>
              <a:rPr lang="en-US" altLang="ko-KR" sz="1544" dirty="0">
                <a:latin typeface="+mj-lt"/>
              </a:rPr>
              <a:t>&lt;script&gt;</a:t>
            </a:r>
          </a:p>
          <a:p>
            <a:pPr defTabSz="198450"/>
            <a:r>
              <a:rPr lang="en-US" altLang="ko-KR" sz="1544" b="1" dirty="0">
                <a:latin typeface="+mj-lt"/>
              </a:rPr>
              <a:t>let x=100; </a:t>
            </a:r>
            <a:r>
              <a:rPr lang="en-US" altLang="ko-KR" sz="1544" dirty="0">
                <a:latin typeface="+mj-lt"/>
              </a:rPr>
              <a:t>// </a:t>
            </a:r>
            <a:r>
              <a:rPr lang="ko-KR" altLang="en-US" sz="1544" dirty="0">
                <a:latin typeface="+mj-lt"/>
              </a:rPr>
              <a:t>전역변수 </a:t>
            </a:r>
            <a:r>
              <a:rPr lang="en-US" altLang="ko-KR" sz="1544" dirty="0">
                <a:latin typeface="+mj-lt"/>
              </a:rPr>
              <a:t>x</a:t>
            </a:r>
            <a:endParaRPr lang="ko-KR" altLang="en-US" sz="1544" dirty="0">
              <a:latin typeface="+mj-lt"/>
            </a:endParaRPr>
          </a:p>
          <a:p>
            <a:pPr defTabSz="198450"/>
            <a:endParaRPr lang="ko-KR" altLang="en-US" sz="1544" dirty="0">
              <a:latin typeface="+mj-lt"/>
            </a:endParaRPr>
          </a:p>
          <a:p>
            <a:pPr defTabSz="198450"/>
            <a:r>
              <a:rPr lang="en-US" altLang="ko-KR" sz="1544" dirty="0">
                <a:latin typeface="+mj-lt"/>
              </a:rPr>
              <a:t>function f() { // </a:t>
            </a:r>
            <a:r>
              <a:rPr lang="ko-KR" altLang="en-US" sz="1544" dirty="0">
                <a:latin typeface="+mj-lt"/>
              </a:rPr>
              <a:t>함수 </a:t>
            </a:r>
            <a:r>
              <a:rPr lang="en-US" altLang="ko-KR" sz="1544" dirty="0">
                <a:latin typeface="+mj-lt"/>
              </a:rPr>
              <a:t>f() </a:t>
            </a:r>
            <a:r>
              <a:rPr lang="ko-KR" altLang="en-US" sz="1544" dirty="0">
                <a:latin typeface="+mj-lt"/>
              </a:rPr>
              <a:t>선언 </a:t>
            </a:r>
          </a:p>
          <a:p>
            <a:pPr defTabSz="198450"/>
            <a:r>
              <a:rPr lang="en-US" altLang="ko-KR" sz="1544" dirty="0">
                <a:latin typeface="+mj-lt"/>
              </a:rPr>
              <a:t>	</a:t>
            </a:r>
            <a:r>
              <a:rPr lang="en-US" altLang="ko-KR" sz="1544" b="1" dirty="0">
                <a:latin typeface="+mj-lt"/>
              </a:rPr>
              <a:t>let x=1; </a:t>
            </a:r>
            <a:r>
              <a:rPr lang="en-US" altLang="ko-KR" sz="1544" dirty="0">
                <a:latin typeface="+mj-lt"/>
              </a:rPr>
              <a:t>// </a:t>
            </a:r>
            <a:r>
              <a:rPr lang="ko-KR" altLang="en-US" sz="1544" dirty="0">
                <a:latin typeface="+mj-lt"/>
              </a:rPr>
              <a:t>지역변수 </a:t>
            </a:r>
            <a:r>
              <a:rPr lang="en-US" altLang="ko-KR" sz="1544" dirty="0">
                <a:latin typeface="+mj-lt"/>
              </a:rPr>
              <a:t>x</a:t>
            </a:r>
            <a:endParaRPr lang="ko-KR" altLang="en-US" sz="1544" dirty="0">
              <a:latin typeface="+mj-lt"/>
            </a:endParaRPr>
          </a:p>
          <a:p>
            <a:pPr defTabSz="198450"/>
            <a:endParaRPr lang="en-US" altLang="ko-KR" sz="1544" dirty="0">
              <a:latin typeface="+mj-lt"/>
            </a:endParaRPr>
          </a:p>
          <a:p>
            <a:pPr defTabSz="198450"/>
            <a:r>
              <a:rPr lang="en-US" altLang="ko-KR" sz="1544" dirty="0">
                <a:latin typeface="+mj-lt"/>
              </a:rPr>
              <a:t>	</a:t>
            </a:r>
            <a:r>
              <a:rPr lang="en-US" altLang="ko-KR" sz="1544" dirty="0" err="1">
                <a:latin typeface="+mj-lt"/>
              </a:rPr>
              <a:t>document.write</a:t>
            </a:r>
            <a:r>
              <a:rPr lang="en-US" altLang="ko-KR" sz="1544" dirty="0">
                <a:latin typeface="+mj-lt"/>
              </a:rPr>
              <a:t>("</a:t>
            </a:r>
            <a:r>
              <a:rPr lang="ko-KR" altLang="en-US" sz="1544" dirty="0">
                <a:latin typeface="+mj-lt"/>
              </a:rPr>
              <a:t>지역변수 </a:t>
            </a:r>
            <a:r>
              <a:rPr lang="en-US" altLang="ko-KR" sz="1544" dirty="0">
                <a:latin typeface="+mj-lt"/>
              </a:rPr>
              <a:t>x=" + </a:t>
            </a:r>
            <a:r>
              <a:rPr lang="en-US" altLang="ko-KR" sz="1544" b="1" dirty="0">
                <a:latin typeface="+mj-lt"/>
              </a:rPr>
              <a:t>x</a:t>
            </a:r>
            <a:r>
              <a:rPr lang="en-US" altLang="ko-KR" sz="1544" dirty="0">
                <a:latin typeface="+mj-lt"/>
              </a:rPr>
              <a:t>);</a:t>
            </a:r>
          </a:p>
          <a:p>
            <a:pPr defTabSz="198450"/>
            <a:r>
              <a:rPr lang="en-US" altLang="ko-KR" sz="1544" dirty="0">
                <a:latin typeface="+mj-lt"/>
              </a:rPr>
              <a:t>	</a:t>
            </a:r>
            <a:r>
              <a:rPr lang="en-US" altLang="ko-KR" sz="1544" dirty="0" err="1">
                <a:latin typeface="+mj-lt"/>
              </a:rPr>
              <a:t>document.write</a:t>
            </a:r>
            <a:r>
              <a:rPr lang="en-US" altLang="ko-KR" sz="1544" dirty="0">
                <a:latin typeface="+mj-lt"/>
              </a:rPr>
              <a:t>("&lt;</a:t>
            </a:r>
            <a:r>
              <a:rPr lang="en-US" altLang="ko-KR" sz="1544" dirty="0" err="1">
                <a:latin typeface="+mj-lt"/>
              </a:rPr>
              <a:t>br</a:t>
            </a:r>
            <a:r>
              <a:rPr lang="en-US" altLang="ko-KR" sz="1544" dirty="0">
                <a:latin typeface="+mj-lt"/>
              </a:rPr>
              <a:t>&gt;");</a:t>
            </a:r>
          </a:p>
          <a:p>
            <a:pPr defTabSz="198450"/>
            <a:r>
              <a:rPr lang="en-US" altLang="ko-KR" sz="1544" dirty="0">
                <a:latin typeface="+mj-lt"/>
              </a:rPr>
              <a:t>	</a:t>
            </a:r>
            <a:r>
              <a:rPr lang="en-US" altLang="ko-KR" sz="1544" dirty="0" err="1">
                <a:latin typeface="+mj-lt"/>
              </a:rPr>
              <a:t>document.write</a:t>
            </a:r>
            <a:r>
              <a:rPr lang="en-US" altLang="ko-KR" sz="1544" dirty="0">
                <a:latin typeface="+mj-lt"/>
              </a:rPr>
              <a:t>("</a:t>
            </a:r>
            <a:r>
              <a:rPr lang="ko-KR" altLang="en-US" sz="1544" dirty="0">
                <a:latin typeface="+mj-lt"/>
              </a:rPr>
              <a:t>전역변수 </a:t>
            </a:r>
            <a:r>
              <a:rPr lang="en-US" altLang="ko-KR" sz="1544" dirty="0">
                <a:latin typeface="+mj-lt"/>
              </a:rPr>
              <a:t>x=" + </a:t>
            </a:r>
            <a:r>
              <a:rPr lang="en-US" altLang="ko-KR" sz="1544" b="1" dirty="0" err="1">
                <a:latin typeface="+mj-lt"/>
              </a:rPr>
              <a:t>this.x</a:t>
            </a:r>
            <a:r>
              <a:rPr lang="en-US" altLang="ko-KR" sz="1544" dirty="0">
                <a:latin typeface="+mj-lt"/>
              </a:rPr>
              <a:t>);</a:t>
            </a:r>
          </a:p>
          <a:p>
            <a:pPr defTabSz="198450"/>
            <a:r>
              <a:rPr lang="en-US" altLang="ko-KR" sz="1544" dirty="0">
                <a:latin typeface="+mj-lt"/>
              </a:rPr>
              <a:t>}</a:t>
            </a:r>
          </a:p>
          <a:p>
            <a:pPr defTabSz="198450"/>
            <a:endParaRPr lang="ko-KR" altLang="en-US" sz="1544" dirty="0">
              <a:latin typeface="+mj-lt"/>
            </a:endParaRPr>
          </a:p>
          <a:p>
            <a:pPr defTabSz="198450"/>
            <a:r>
              <a:rPr lang="en-US" altLang="ko-KR" sz="1544" dirty="0">
                <a:latin typeface="+mj-lt"/>
              </a:rPr>
              <a:t>f(); // </a:t>
            </a:r>
            <a:r>
              <a:rPr lang="ko-KR" altLang="en-US" sz="1544" dirty="0">
                <a:latin typeface="+mj-lt"/>
              </a:rPr>
              <a:t>함수 </a:t>
            </a:r>
            <a:r>
              <a:rPr lang="en-US" altLang="ko-KR" sz="1544" dirty="0">
                <a:latin typeface="+mj-lt"/>
              </a:rPr>
              <a:t>f() </a:t>
            </a:r>
            <a:r>
              <a:rPr lang="ko-KR" altLang="en-US" sz="1544" dirty="0">
                <a:latin typeface="+mj-lt"/>
              </a:rPr>
              <a:t>호출</a:t>
            </a:r>
          </a:p>
          <a:p>
            <a:pPr defTabSz="198450"/>
            <a:r>
              <a:rPr lang="en-US" altLang="ko-KR" sz="1544" dirty="0">
                <a:latin typeface="+mj-lt"/>
              </a:rPr>
              <a:t>&lt;/script&gt;</a:t>
            </a:r>
          </a:p>
          <a:p>
            <a:pPr defTabSz="198450"/>
            <a:r>
              <a:rPr lang="en-US" altLang="ko-KR" sz="1544" dirty="0">
                <a:latin typeface="+mj-lt"/>
              </a:rPr>
              <a:t>&lt;/body&gt;</a:t>
            </a:r>
          </a:p>
          <a:p>
            <a:pPr defTabSz="198450"/>
            <a:r>
              <a:rPr lang="en-US" altLang="ko-KR" sz="1544" dirty="0">
                <a:latin typeface="+mj-lt"/>
              </a:rPr>
              <a:t>&lt;/html&gt;</a:t>
            </a:r>
            <a:endParaRPr lang="ko-KR" altLang="en-US" sz="1544" dirty="0">
              <a:latin typeface="+mj-lt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25000" lnSpcReduction="20000"/>
          </a:bodyPr>
          <a:lstStyle/>
          <a:p>
            <a:fld id="{01870596-DAFA-46D2-82A7-2B6B5F8E0EA4}" type="slidenum">
              <a:rPr lang="ko-KR" altLang="en-US" smtClean="0"/>
              <a:t>23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31312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자바스크립트의 상수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2256979" y="1188343"/>
            <a:ext cx="8928992" cy="5557451"/>
          </a:xfrm>
        </p:spPr>
        <p:txBody>
          <a:bodyPr/>
          <a:lstStyle/>
          <a:p>
            <a:pPr lvl="1"/>
            <a:r>
              <a:rPr lang="ko-KR" altLang="en-US" dirty="0"/>
              <a:t>상수</a:t>
            </a:r>
            <a:r>
              <a:rPr lang="en-US" altLang="ko-KR"/>
              <a:t>(literal)</a:t>
            </a:r>
          </a:p>
          <a:p>
            <a:pPr lvl="2"/>
            <a:r>
              <a:rPr lang="ko-KR" altLang="en-US"/>
              <a:t>데이터 </a:t>
            </a:r>
            <a:r>
              <a:rPr lang="ko-KR" altLang="en-US" dirty="0"/>
              <a:t>값 그 자체</a:t>
            </a:r>
            <a:endParaRPr lang="en-US" altLang="ko-KR"/>
          </a:p>
          <a:p>
            <a:pPr lvl="1"/>
            <a:r>
              <a:rPr lang="ko-KR" altLang="en-US"/>
              <a:t>상수 </a:t>
            </a:r>
            <a:r>
              <a:rPr lang="ko-KR" altLang="en-US" dirty="0"/>
              <a:t>종류</a:t>
            </a:r>
          </a:p>
          <a:p>
            <a:pPr lvl="2"/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5051" y="2556495"/>
            <a:ext cx="8453306" cy="4366568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25000" lnSpcReduction="20000"/>
          </a:bodyPr>
          <a:lstStyle/>
          <a:p>
            <a:fld id="{01870596-DAFA-46D2-82A7-2B6B5F8E0EA4}" type="slidenum">
              <a:rPr lang="ko-KR" altLang="en-US" smtClean="0"/>
              <a:t>24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156136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1189" y="2192788"/>
            <a:ext cx="7041426" cy="910503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문자열 상수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1"/>
          </p:nvPr>
        </p:nvSpPr>
        <p:spPr>
          <a:xfrm>
            <a:off x="1456320" y="1476375"/>
            <a:ext cx="11986630" cy="5557451"/>
          </a:xfrm>
        </p:spPr>
        <p:txBody>
          <a:bodyPr/>
          <a:lstStyle/>
          <a:p>
            <a:pPr lvl="1"/>
            <a:r>
              <a:rPr lang="ko-KR" altLang="en-US" dirty="0"/>
              <a:t>이중 인용 부호</a:t>
            </a:r>
            <a:r>
              <a:rPr lang="en-US" altLang="ko-KR" dirty="0"/>
              <a:t>(“”)</a:t>
            </a:r>
            <a:r>
              <a:rPr lang="ko-KR" altLang="en-US" dirty="0"/>
              <a:t>와 단일 인용 부호</a:t>
            </a:r>
            <a:r>
              <a:rPr lang="en-US" altLang="ko-KR" dirty="0"/>
              <a:t>(‘’) </a:t>
            </a:r>
            <a:r>
              <a:rPr lang="ko-KR" altLang="en-US" dirty="0"/>
              <a:t>모두 사용</a:t>
            </a:r>
            <a:endParaRPr lang="en-US" altLang="ko-KR" dirty="0"/>
          </a:p>
          <a:p>
            <a:pPr lvl="1"/>
            <a:r>
              <a:rPr lang="ko-KR" altLang="en-US" dirty="0"/>
              <a:t>문자열 내에 문자열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2"/>
            <a:endParaRPr lang="en-US" altLang="ko-KR" dirty="0"/>
          </a:p>
          <a:p>
            <a:pPr lvl="2"/>
            <a:r>
              <a:rPr lang="en-US" altLang="ko-KR" dirty="0"/>
              <a:t>“ </a:t>
            </a:r>
            <a:r>
              <a:rPr lang="ko-KR" altLang="en-US" dirty="0"/>
              <a:t>문자를 그대로 사용하고자 하는 경우 </a:t>
            </a:r>
            <a:r>
              <a:rPr lang="en-US" altLang="ko-KR" dirty="0"/>
              <a:t>\”</a:t>
            </a:r>
            <a:r>
              <a:rPr lang="ko-KR" altLang="en-US" dirty="0"/>
              <a:t>로</a:t>
            </a:r>
            <a:r>
              <a:rPr lang="en-US" altLang="ko-KR" dirty="0"/>
              <a:t> </a:t>
            </a:r>
            <a:r>
              <a:rPr lang="ko-KR" altLang="en-US" dirty="0"/>
              <a:t>사용할 것</a:t>
            </a:r>
            <a:endParaRPr lang="en-US" altLang="ko-KR" dirty="0"/>
          </a:p>
          <a:p>
            <a:pPr lvl="2"/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3221189" y="4177477"/>
            <a:ext cx="6935436" cy="44858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lvl="1"/>
            <a:r>
              <a:rPr lang="en-US" altLang="ko-KR" sz="2315" dirty="0"/>
              <a:t>let cite="</a:t>
            </a:r>
            <a:r>
              <a:rPr lang="ko-KR" altLang="en-US" sz="2315" dirty="0"/>
              <a:t>그녀는 </a:t>
            </a:r>
            <a:r>
              <a:rPr lang="en-US" altLang="ko-KR" sz="2315" dirty="0"/>
              <a:t>\"</a:t>
            </a:r>
            <a:r>
              <a:rPr lang="ko-KR" altLang="en-US" sz="2315" dirty="0"/>
              <a:t>누구세요</a:t>
            </a:r>
            <a:r>
              <a:rPr lang="en-US" altLang="ko-KR" sz="2315" dirty="0"/>
              <a:t>\"</a:t>
            </a:r>
            <a:r>
              <a:rPr lang="ko-KR" altLang="en-US" sz="2315" dirty="0"/>
              <a:t>라고 했습니다</a:t>
            </a:r>
            <a:r>
              <a:rPr lang="en-US" altLang="ko-KR" sz="2315" dirty="0"/>
              <a:t>.";</a:t>
            </a:r>
            <a:endParaRPr lang="ko-KR" altLang="en-US" sz="2315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25000" lnSpcReduction="20000"/>
          </a:bodyPr>
          <a:lstStyle/>
          <a:p>
            <a:fld id="{01870596-DAFA-46D2-82A7-2B6B5F8E0EA4}" type="slidenum">
              <a:rPr lang="ko-KR" altLang="en-US" smtClean="0"/>
              <a:t>25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378557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6-7 </a:t>
            </a:r>
            <a:r>
              <a:rPr lang="ko-KR" altLang="en-US" dirty="0"/>
              <a:t>상수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1680634" y="23015"/>
            <a:ext cx="203668" cy="4580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00817" tIns="50408" rIns="100817" bIns="50408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2315"/>
          </a:p>
        </p:txBody>
      </p:sp>
      <p:sp>
        <p:nvSpPr>
          <p:cNvPr id="5" name="직사각형 4"/>
          <p:cNvSpPr/>
          <p:nvPr/>
        </p:nvSpPr>
        <p:spPr>
          <a:xfrm>
            <a:off x="2259112" y="1637043"/>
            <a:ext cx="6271980" cy="460728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98450"/>
            <a:r>
              <a:rPr lang="en-US" altLang="ko-KR" sz="1544" dirty="0"/>
              <a:t>&lt;!DOCTYPE html&gt;</a:t>
            </a:r>
          </a:p>
          <a:p>
            <a:pPr defTabSz="198450"/>
            <a:r>
              <a:rPr lang="en-US" altLang="ko-KR" sz="1544" dirty="0"/>
              <a:t>&lt;html&gt;</a:t>
            </a:r>
          </a:p>
          <a:p>
            <a:pPr defTabSz="198450"/>
            <a:r>
              <a:rPr lang="en-US" altLang="ko-KR" sz="1544" dirty="0"/>
              <a:t>&lt;head&gt;&lt;title&gt;</a:t>
            </a:r>
            <a:r>
              <a:rPr lang="ko-KR" altLang="en-US" sz="1544" dirty="0"/>
              <a:t>상수</a:t>
            </a:r>
            <a:r>
              <a:rPr lang="en-US" altLang="ko-KR" sz="1544" dirty="0"/>
              <a:t>&lt;/title&gt;&lt;/head&gt;</a:t>
            </a:r>
          </a:p>
          <a:p>
            <a:pPr defTabSz="198450"/>
            <a:r>
              <a:rPr lang="en-US" altLang="ko-KR" sz="1544" dirty="0"/>
              <a:t>&lt;body&gt;</a:t>
            </a:r>
          </a:p>
          <a:p>
            <a:pPr defTabSz="198450"/>
            <a:r>
              <a:rPr lang="en-US" altLang="ko-KR" sz="1544" dirty="0"/>
              <a:t>&lt;h3&gt;</a:t>
            </a:r>
            <a:r>
              <a:rPr lang="ko-KR" altLang="en-US" sz="1544" dirty="0"/>
              <a:t>상수</a:t>
            </a:r>
            <a:r>
              <a:rPr lang="en-US" altLang="ko-KR" sz="1544" dirty="0"/>
              <a:t>&lt;/h3&gt;</a:t>
            </a:r>
          </a:p>
          <a:p>
            <a:pPr defTabSz="198450"/>
            <a:r>
              <a:rPr lang="en-US" altLang="ko-KR" sz="1544" dirty="0"/>
              <a:t>&lt;</a:t>
            </a:r>
            <a:r>
              <a:rPr lang="en-US" altLang="ko-KR" sz="1544" dirty="0" err="1"/>
              <a:t>hr</a:t>
            </a:r>
            <a:r>
              <a:rPr lang="en-US" altLang="ko-KR" sz="1544" dirty="0"/>
              <a:t>&gt;</a:t>
            </a:r>
          </a:p>
          <a:p>
            <a:pPr defTabSz="198450"/>
            <a:r>
              <a:rPr lang="en-US" altLang="ko-KR" sz="1544" dirty="0"/>
              <a:t>&lt;script&gt;</a:t>
            </a:r>
          </a:p>
          <a:p>
            <a:pPr defTabSz="198450"/>
            <a:r>
              <a:rPr lang="en-US" altLang="ko-KR" sz="1544" dirty="0"/>
              <a:t>	let oct = </a:t>
            </a:r>
            <a:r>
              <a:rPr lang="en-US" altLang="ko-KR" sz="1544" b="1" dirty="0"/>
              <a:t>015</a:t>
            </a:r>
            <a:r>
              <a:rPr lang="en-US" altLang="ko-KR" sz="1544" dirty="0"/>
              <a:t>; // 015</a:t>
            </a:r>
            <a:r>
              <a:rPr lang="ko-KR" altLang="en-US" sz="1544" dirty="0"/>
              <a:t>는 </a:t>
            </a:r>
            <a:r>
              <a:rPr lang="en-US" altLang="ko-KR" sz="1544" dirty="0"/>
              <a:t>8</a:t>
            </a:r>
            <a:r>
              <a:rPr lang="ko-KR" altLang="en-US" sz="1544" dirty="0"/>
              <a:t>진수</a:t>
            </a:r>
            <a:r>
              <a:rPr lang="en-US" altLang="ko-KR" sz="1544" dirty="0"/>
              <a:t>. 10</a:t>
            </a:r>
            <a:r>
              <a:rPr lang="ko-KR" altLang="en-US" sz="1544" dirty="0"/>
              <a:t>진수로 </a:t>
            </a:r>
            <a:r>
              <a:rPr lang="en-US" altLang="ko-KR" sz="1544" dirty="0"/>
              <a:t>13</a:t>
            </a:r>
          </a:p>
          <a:p>
            <a:pPr defTabSz="198450"/>
            <a:r>
              <a:rPr lang="en-US" altLang="ko-KR" sz="1544" dirty="0"/>
              <a:t>	let hex = </a:t>
            </a:r>
            <a:r>
              <a:rPr lang="en-US" altLang="ko-KR" sz="1544" b="1" dirty="0"/>
              <a:t>0x15</a:t>
            </a:r>
            <a:r>
              <a:rPr lang="en-US" altLang="ko-KR" sz="1544" dirty="0"/>
              <a:t>; // 0x14</a:t>
            </a:r>
            <a:r>
              <a:rPr lang="ko-KR" altLang="en-US" sz="1544" dirty="0"/>
              <a:t>는 </a:t>
            </a:r>
            <a:r>
              <a:rPr lang="en-US" altLang="ko-KR" sz="1544" dirty="0"/>
              <a:t>16</a:t>
            </a:r>
            <a:r>
              <a:rPr lang="ko-KR" altLang="en-US" sz="1544" dirty="0"/>
              <a:t>진수</a:t>
            </a:r>
            <a:r>
              <a:rPr lang="en-US" altLang="ko-KR" sz="1544" dirty="0"/>
              <a:t>. 10</a:t>
            </a:r>
            <a:r>
              <a:rPr lang="ko-KR" altLang="en-US" sz="1544" dirty="0"/>
              <a:t>진수로 </a:t>
            </a:r>
            <a:r>
              <a:rPr lang="en-US" altLang="ko-KR" sz="1544" dirty="0"/>
              <a:t>21</a:t>
            </a:r>
          </a:p>
          <a:p>
            <a:pPr defTabSz="198450"/>
            <a:r>
              <a:rPr lang="en-US" altLang="ko-KR" sz="1544" dirty="0"/>
              <a:t>	let condition = </a:t>
            </a:r>
            <a:r>
              <a:rPr lang="en-US" altLang="ko-KR" sz="1544" b="1" dirty="0"/>
              <a:t>true</a:t>
            </a:r>
            <a:r>
              <a:rPr lang="en-US" altLang="ko-KR" sz="1544" dirty="0"/>
              <a:t>; // True</a:t>
            </a:r>
            <a:r>
              <a:rPr lang="ko-KR" altLang="en-US" sz="1544" dirty="0"/>
              <a:t>로 하면 안됨</a:t>
            </a:r>
            <a:endParaRPr lang="en-US" altLang="ko-KR" sz="1544" dirty="0"/>
          </a:p>
          <a:p>
            <a:pPr defTabSz="198450"/>
            <a:endParaRPr lang="en-US" altLang="ko-KR" sz="1544" dirty="0"/>
          </a:p>
          <a:p>
            <a:pPr defTabSz="198450"/>
            <a:r>
              <a:rPr lang="en-US" altLang="ko-KR" sz="1544" dirty="0"/>
              <a:t>	</a:t>
            </a:r>
            <a:r>
              <a:rPr lang="en-US" altLang="ko-KR" sz="1544" dirty="0" err="1"/>
              <a:t>document.write</a:t>
            </a:r>
            <a:r>
              <a:rPr lang="en-US" altLang="ko-KR" sz="1544" dirty="0"/>
              <a:t>("8</a:t>
            </a:r>
            <a:r>
              <a:rPr lang="ko-KR" altLang="en-US" sz="1544" dirty="0"/>
              <a:t>진수 </a:t>
            </a:r>
            <a:r>
              <a:rPr lang="en-US" altLang="ko-KR" sz="1544" dirty="0"/>
              <a:t>015</a:t>
            </a:r>
            <a:r>
              <a:rPr lang="ko-KR" altLang="en-US" sz="1544" dirty="0"/>
              <a:t>는 십진수로 </a:t>
            </a:r>
            <a:r>
              <a:rPr lang="en-US" altLang="ko-KR" sz="1544" dirty="0"/>
              <a:t>"</a:t>
            </a:r>
            <a:r>
              <a:rPr lang="ko-KR" altLang="en-US" sz="1544" dirty="0"/>
              <a:t> </a:t>
            </a:r>
            <a:r>
              <a:rPr lang="en-US" altLang="ko-KR" sz="1544" dirty="0"/>
              <a:t>+</a:t>
            </a:r>
            <a:r>
              <a:rPr lang="en-US" altLang="ko-KR" sz="1544" b="1" dirty="0"/>
              <a:t> </a:t>
            </a:r>
            <a:r>
              <a:rPr lang="en-US" altLang="ko-KR" sz="1544" b="1" dirty="0" err="1"/>
              <a:t>oct</a:t>
            </a:r>
            <a:r>
              <a:rPr lang="en-US" altLang="ko-KR" sz="1544" b="1" dirty="0"/>
              <a:t> </a:t>
            </a:r>
            <a:r>
              <a:rPr lang="en-US" altLang="ko-KR" sz="1544" dirty="0"/>
              <a:t>+ "&lt;</a:t>
            </a:r>
            <a:r>
              <a:rPr lang="en-US" altLang="ko-KR" sz="1544" dirty="0" err="1"/>
              <a:t>br</a:t>
            </a:r>
            <a:r>
              <a:rPr lang="en-US" altLang="ko-KR" sz="1544" dirty="0"/>
              <a:t>&gt;");</a:t>
            </a:r>
          </a:p>
          <a:p>
            <a:pPr defTabSz="198450"/>
            <a:r>
              <a:rPr lang="en-US" altLang="ko-KR" sz="1544" dirty="0"/>
              <a:t>	</a:t>
            </a:r>
            <a:r>
              <a:rPr lang="en-US" altLang="ko-KR" sz="1544" dirty="0" err="1"/>
              <a:t>document.write</a:t>
            </a:r>
            <a:r>
              <a:rPr lang="en-US" altLang="ko-KR" sz="1544" dirty="0"/>
              <a:t>("16</a:t>
            </a:r>
            <a:r>
              <a:rPr lang="ko-KR" altLang="en-US" sz="1544" dirty="0"/>
              <a:t>진수 </a:t>
            </a:r>
            <a:r>
              <a:rPr lang="en-US" altLang="ko-KR" sz="1544" dirty="0"/>
              <a:t>0x15</a:t>
            </a:r>
            <a:r>
              <a:rPr lang="ko-KR" altLang="en-US" sz="1544" dirty="0"/>
              <a:t>는 십진수로 </a:t>
            </a:r>
            <a:r>
              <a:rPr lang="en-US" altLang="ko-KR" sz="1544" dirty="0"/>
              <a:t>"</a:t>
            </a:r>
            <a:r>
              <a:rPr lang="ko-KR" altLang="en-US" sz="1544" dirty="0"/>
              <a:t> </a:t>
            </a:r>
            <a:r>
              <a:rPr lang="en-US" altLang="ko-KR" sz="1544" dirty="0"/>
              <a:t>+ </a:t>
            </a:r>
            <a:r>
              <a:rPr lang="en-US" altLang="ko-KR" sz="1544" b="1" dirty="0"/>
              <a:t>hex </a:t>
            </a:r>
            <a:r>
              <a:rPr lang="en-US" altLang="ko-KR" sz="1544" dirty="0"/>
              <a:t>+ "&lt;</a:t>
            </a:r>
            <a:r>
              <a:rPr lang="en-US" altLang="ko-KR" sz="1544" dirty="0" err="1"/>
              <a:t>br</a:t>
            </a:r>
            <a:r>
              <a:rPr lang="en-US" altLang="ko-KR" sz="1544" dirty="0"/>
              <a:t>&gt;");</a:t>
            </a:r>
          </a:p>
          <a:p>
            <a:pPr defTabSz="198450"/>
            <a:r>
              <a:rPr lang="en-US" altLang="ko-KR" sz="1544" dirty="0"/>
              <a:t>	</a:t>
            </a:r>
            <a:r>
              <a:rPr lang="en-US" altLang="ko-KR" sz="1544" dirty="0" err="1"/>
              <a:t>document.write</a:t>
            </a:r>
            <a:r>
              <a:rPr lang="en-US" altLang="ko-KR" sz="1544" dirty="0"/>
              <a:t>("condition</a:t>
            </a:r>
            <a:r>
              <a:rPr lang="ko-KR" altLang="en-US" sz="1544" dirty="0"/>
              <a:t>은 </a:t>
            </a:r>
            <a:r>
              <a:rPr lang="en-US" altLang="ko-KR" sz="1544" dirty="0"/>
              <a:t>"</a:t>
            </a:r>
            <a:r>
              <a:rPr lang="ko-KR" altLang="en-US" sz="1544" dirty="0"/>
              <a:t> </a:t>
            </a:r>
            <a:r>
              <a:rPr lang="en-US" altLang="ko-KR" sz="1544" dirty="0"/>
              <a:t>+ </a:t>
            </a:r>
            <a:r>
              <a:rPr lang="en-US" altLang="ko-KR" sz="1544" b="1" dirty="0"/>
              <a:t>condition</a:t>
            </a:r>
            <a:r>
              <a:rPr lang="en-US" altLang="ko-KR" sz="1544" dirty="0"/>
              <a:t> + "&lt;</a:t>
            </a:r>
            <a:r>
              <a:rPr lang="en-US" altLang="ko-KR" sz="1544" dirty="0" err="1"/>
              <a:t>br</a:t>
            </a:r>
            <a:r>
              <a:rPr lang="en-US" altLang="ko-KR" sz="1544" dirty="0"/>
              <a:t>&gt;");</a:t>
            </a:r>
          </a:p>
          <a:p>
            <a:pPr defTabSz="198450"/>
            <a:r>
              <a:rPr lang="en-US" altLang="ko-KR" sz="1544" dirty="0"/>
              <a:t>	</a:t>
            </a:r>
            <a:r>
              <a:rPr lang="en-US" altLang="ko-KR" sz="1544" dirty="0" err="1"/>
              <a:t>document.write</a:t>
            </a:r>
            <a:r>
              <a:rPr lang="en-US" altLang="ko-KR" sz="1544" dirty="0"/>
              <a:t>(</a:t>
            </a:r>
            <a:r>
              <a:rPr lang="en-US" altLang="ko-KR" sz="1544" b="1" dirty="0"/>
              <a:t>'</a:t>
            </a:r>
            <a:r>
              <a:rPr lang="ko-KR" altLang="en-US" sz="1544" dirty="0"/>
              <a:t>문자열 </a:t>
            </a:r>
            <a:r>
              <a:rPr lang="en-US" altLang="ko-KR" sz="1544" dirty="0"/>
              <a:t>: </a:t>
            </a:r>
            <a:r>
              <a:rPr lang="ko-KR" altLang="en-US" sz="1544" dirty="0"/>
              <a:t>단일인용부호로도 표현</a:t>
            </a:r>
            <a:r>
              <a:rPr lang="en-US" altLang="ko-KR" sz="1544" b="1" dirty="0"/>
              <a:t>'</a:t>
            </a:r>
            <a:r>
              <a:rPr lang="en-US" altLang="ko-KR" sz="1544" dirty="0"/>
              <a:t> + "&lt;</a:t>
            </a:r>
            <a:r>
              <a:rPr lang="en-US" altLang="ko-KR" sz="1544" dirty="0" err="1"/>
              <a:t>br</a:t>
            </a:r>
            <a:r>
              <a:rPr lang="en-US" altLang="ko-KR" sz="1544" dirty="0"/>
              <a:t>&gt;");</a:t>
            </a:r>
          </a:p>
          <a:p>
            <a:pPr defTabSz="198450"/>
            <a:r>
              <a:rPr lang="en-US" altLang="ko-KR" sz="1544" dirty="0"/>
              <a:t>	</a:t>
            </a:r>
            <a:r>
              <a:rPr lang="en-US" altLang="ko-KR" sz="1544" dirty="0" err="1"/>
              <a:t>document.write</a:t>
            </a:r>
            <a:r>
              <a:rPr lang="en-US" altLang="ko-KR" sz="1544" dirty="0"/>
              <a:t>("</a:t>
            </a:r>
            <a:r>
              <a:rPr lang="ko-KR" altLang="en-US" sz="1544" dirty="0"/>
              <a:t>그녀는 </a:t>
            </a:r>
            <a:r>
              <a:rPr lang="en-US" altLang="ko-KR" sz="1544" dirty="0"/>
              <a:t>\"</a:t>
            </a:r>
            <a:r>
              <a:rPr lang="ko-KR" altLang="en-US" sz="1544" dirty="0"/>
              <a:t>누구세요</a:t>
            </a:r>
            <a:r>
              <a:rPr lang="en-US" altLang="ko-KR" sz="1544" dirty="0"/>
              <a:t>\"</a:t>
            </a:r>
            <a:r>
              <a:rPr lang="ko-KR" altLang="en-US" sz="1544" dirty="0"/>
              <a:t>라고 했습니다</a:t>
            </a:r>
            <a:r>
              <a:rPr lang="en-US" altLang="ko-KR" sz="1544" dirty="0"/>
              <a:t>.");</a:t>
            </a:r>
          </a:p>
          <a:p>
            <a:pPr defTabSz="198450"/>
            <a:r>
              <a:rPr lang="en-US" altLang="ko-KR" sz="1544" dirty="0"/>
              <a:t>&lt;/script&gt;</a:t>
            </a:r>
          </a:p>
          <a:p>
            <a:pPr defTabSz="198450"/>
            <a:r>
              <a:rPr lang="en-US" altLang="ko-KR" sz="1544" dirty="0"/>
              <a:t>&lt;/body&gt;</a:t>
            </a:r>
          </a:p>
          <a:p>
            <a:pPr defTabSz="198450"/>
            <a:r>
              <a:rPr lang="en-US" altLang="ko-KR" sz="1544" dirty="0"/>
              <a:t>&lt;/html&gt;</a:t>
            </a:r>
            <a:endParaRPr lang="ko-KR" altLang="en-US" sz="1544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4740" y="1747313"/>
            <a:ext cx="3080187" cy="3051799"/>
          </a:xfrm>
          <a:prstGeom prst="rect">
            <a:avLst/>
          </a:prstGeom>
        </p:spPr>
      </p:pic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25000" lnSpcReduction="20000"/>
          </a:bodyPr>
          <a:lstStyle/>
          <a:p>
            <a:fld id="{01870596-DAFA-46D2-82A7-2B6B5F8E0EA4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50705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자바스크립트의 식과 연산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1248867" y="1260351"/>
            <a:ext cx="11986630" cy="5557451"/>
          </a:xfrm>
        </p:spPr>
        <p:txBody>
          <a:bodyPr>
            <a:normAutofit/>
          </a:bodyPr>
          <a:lstStyle/>
          <a:p>
            <a:pPr lvl="1"/>
            <a:r>
              <a:rPr lang="ko-KR" altLang="en-US" sz="2000" dirty="0"/>
              <a:t>자바스크립트의 연산과 연산자 종류</a:t>
            </a:r>
            <a:endParaRPr lang="en-US" altLang="ko-KR" sz="2000" dirty="0"/>
          </a:p>
          <a:p>
            <a:pPr lvl="1"/>
            <a:endParaRPr lang="en-US" altLang="ko-KR" sz="2000" dirty="0"/>
          </a:p>
          <a:p>
            <a:pPr lvl="1"/>
            <a:endParaRPr lang="en-US" altLang="ko-KR" sz="2000" dirty="0"/>
          </a:p>
          <a:p>
            <a:pPr lvl="1"/>
            <a:endParaRPr lang="en-US" altLang="ko-KR" sz="2000" dirty="0"/>
          </a:p>
          <a:p>
            <a:pPr lvl="1"/>
            <a:endParaRPr lang="en-US" altLang="ko-KR" sz="2000" dirty="0"/>
          </a:p>
          <a:p>
            <a:pPr lvl="1"/>
            <a:endParaRPr lang="en-US" altLang="ko-KR" sz="2000" dirty="0"/>
          </a:p>
          <a:p>
            <a:pPr lvl="1"/>
            <a:endParaRPr lang="en-US" altLang="ko-KR" sz="2000" dirty="0"/>
          </a:p>
          <a:p>
            <a:pPr lvl="1"/>
            <a:r>
              <a:rPr lang="ko-KR" altLang="en-US" sz="2000" dirty="0"/>
              <a:t>산술 연산자</a:t>
            </a:r>
            <a:endParaRPr lang="en-US" altLang="ko-KR" sz="2000" dirty="0"/>
          </a:p>
          <a:p>
            <a:pPr lvl="2"/>
            <a:r>
              <a:rPr lang="en-US" altLang="ko-KR" sz="2000" dirty="0"/>
              <a:t>5 </a:t>
            </a:r>
            <a:r>
              <a:rPr lang="ko-KR" altLang="en-US" sz="2000" dirty="0"/>
              <a:t>가지 </a:t>
            </a:r>
            <a:r>
              <a:rPr lang="en-US" altLang="ko-KR" sz="2000" dirty="0"/>
              <a:t>: </a:t>
            </a:r>
            <a:r>
              <a:rPr lang="ko-KR" altLang="en-US" sz="2000" dirty="0"/>
              <a:t>더하기</a:t>
            </a:r>
            <a:r>
              <a:rPr lang="en-US" altLang="ko-KR" sz="2000" dirty="0"/>
              <a:t>(+), </a:t>
            </a:r>
            <a:r>
              <a:rPr lang="ko-KR" altLang="en-US" sz="2000" dirty="0"/>
              <a:t>빼기</a:t>
            </a:r>
            <a:r>
              <a:rPr lang="en-US" altLang="ko-KR" sz="2000" dirty="0"/>
              <a:t>(-), </a:t>
            </a:r>
            <a:r>
              <a:rPr lang="ko-KR" altLang="en-US" sz="2000" dirty="0"/>
              <a:t>곱하기</a:t>
            </a:r>
            <a:r>
              <a:rPr lang="en-US" altLang="ko-KR" sz="2000" dirty="0"/>
              <a:t>(*), </a:t>
            </a:r>
            <a:r>
              <a:rPr lang="ko-KR" altLang="en-US" sz="2000" dirty="0"/>
              <a:t>나누기</a:t>
            </a:r>
            <a:r>
              <a:rPr lang="en-US" altLang="ko-KR" sz="2000" dirty="0"/>
              <a:t>(/), </a:t>
            </a:r>
            <a:r>
              <a:rPr lang="ko-KR" altLang="en-US" sz="2000" dirty="0"/>
              <a:t>나머지</a:t>
            </a:r>
            <a:r>
              <a:rPr lang="en-US" altLang="ko-KR" sz="2000" dirty="0"/>
              <a:t>(%)</a:t>
            </a:r>
          </a:p>
          <a:p>
            <a:pPr lvl="2"/>
            <a:endParaRPr lang="en-US" altLang="ko-KR" sz="2000" dirty="0"/>
          </a:p>
          <a:p>
            <a:pPr lvl="2"/>
            <a:endParaRPr lang="en-US" altLang="ko-KR" sz="3600" dirty="0"/>
          </a:p>
          <a:p>
            <a:pPr lvl="2"/>
            <a:r>
              <a:rPr lang="ko-KR" altLang="en-US" sz="2000" dirty="0"/>
              <a:t>연산의 결과는 항상 실수</a:t>
            </a:r>
            <a:endParaRPr lang="en-US" altLang="ko-KR" sz="2000" dirty="0"/>
          </a:p>
          <a:p>
            <a:pPr lvl="2"/>
            <a:endParaRPr lang="en-US" altLang="ko-KR" sz="2000" dirty="0"/>
          </a:p>
          <a:p>
            <a:pPr lvl="2"/>
            <a:endParaRPr lang="ko-KR" altLang="en-US" sz="2000" dirty="0"/>
          </a:p>
        </p:txBody>
      </p:sp>
      <p:sp>
        <p:nvSpPr>
          <p:cNvPr id="6" name="직사각형 5"/>
          <p:cNvSpPr/>
          <p:nvPr/>
        </p:nvSpPr>
        <p:spPr>
          <a:xfrm>
            <a:off x="3553123" y="4716735"/>
            <a:ext cx="5040842" cy="567591"/>
          </a:xfrm>
          <a:prstGeom prst="rect">
            <a:avLst/>
          </a:prstGeom>
          <a:solidFill>
            <a:schemeClr val="bg2"/>
          </a:solidFill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marL="210026" defTabSz="198450" fontAlgn="base" latinLnBrk="0"/>
            <a:r>
              <a:rPr lang="en-US" altLang="ko-KR" sz="1544" kern="0" dirty="0">
                <a:solidFill>
                  <a:srgbClr val="000000"/>
                </a:solidFill>
                <a:latin typeface="+mj-ea"/>
                <a:ea typeface="+mj-ea"/>
              </a:rPr>
              <a:t>let x = 32;</a:t>
            </a:r>
          </a:p>
          <a:p>
            <a:pPr marL="210026" defTabSz="198450" fontAlgn="base" latinLnBrk="0"/>
            <a:r>
              <a:rPr lang="en-US" altLang="ko-KR" sz="1544" kern="0" dirty="0">
                <a:solidFill>
                  <a:srgbClr val="000000"/>
                </a:solidFill>
                <a:latin typeface="+mj-ea"/>
                <a:ea typeface="+mj-ea"/>
              </a:rPr>
              <a:t>let total = 100 + x*2/4 - 3; // total</a:t>
            </a:r>
            <a:r>
              <a:rPr lang="ko-KR" altLang="en-US" sz="1544" kern="0" dirty="0">
                <a:solidFill>
                  <a:srgbClr val="000000"/>
                </a:solidFill>
                <a:latin typeface="+mj-ea"/>
                <a:ea typeface="+mj-ea"/>
              </a:rPr>
              <a:t>은 </a:t>
            </a:r>
            <a:r>
              <a:rPr lang="en-US" altLang="ko-KR" sz="1544" kern="0" dirty="0">
                <a:solidFill>
                  <a:srgbClr val="000000"/>
                </a:solidFill>
                <a:latin typeface="+mj-ea"/>
                <a:ea typeface="+mj-ea"/>
              </a:rPr>
              <a:t>113</a:t>
            </a:r>
            <a:endParaRPr lang="ko-KR" altLang="en-US" sz="1544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583688" y="6083004"/>
            <a:ext cx="5040842" cy="329962"/>
          </a:xfrm>
          <a:prstGeom prst="rect">
            <a:avLst/>
          </a:prstGeom>
          <a:solidFill>
            <a:schemeClr val="bg2"/>
          </a:solidFill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marL="210026" defTabSz="198450" fontAlgn="base" latinLnBrk="0"/>
            <a:r>
              <a:rPr lang="en-US" altLang="ko-KR" sz="1544" kern="0" dirty="0">
                <a:solidFill>
                  <a:srgbClr val="000000"/>
                </a:solidFill>
                <a:latin typeface="+mj-ea"/>
                <a:ea typeface="+mj-ea"/>
              </a:rPr>
              <a:t>let div = 32/10; 						// div = 3.2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7593" y="1764407"/>
            <a:ext cx="8373566" cy="1825517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25000" lnSpcReduction="20000"/>
          </a:bodyPr>
          <a:lstStyle/>
          <a:p>
            <a:fld id="{01870596-DAFA-46D2-82A7-2B6B5F8E0EA4}" type="slidenum">
              <a:rPr lang="ko-KR" altLang="en-US" smtClean="0"/>
              <a:t>27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416151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4CDD582-02D0-4113-935B-54831EEEE4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0534" y="1660726"/>
            <a:ext cx="2871433" cy="3066448"/>
          </a:xfrm>
          <a:prstGeom prst="rect">
            <a:avLst/>
          </a:prstGeom>
          <a:ln w="6350">
            <a:solidFill>
              <a:srgbClr val="2379BF"/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6-8 </a:t>
            </a:r>
            <a:r>
              <a:rPr lang="ko-KR" altLang="en-US" dirty="0"/>
              <a:t>산술 연산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2420983" y="900311"/>
            <a:ext cx="5478059" cy="6274475"/>
          </a:xfrm>
          <a:prstGeom prst="rect">
            <a:avLst/>
          </a:prstGeom>
          <a:solidFill>
            <a:schemeClr val="bg2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98450">
              <a:spcAft>
                <a:spcPts val="300"/>
              </a:spcAft>
            </a:pPr>
            <a:r>
              <a:rPr lang="en-US" altLang="ko-KR" sz="1600" dirty="0"/>
              <a:t>&lt;!DOCTYPE html&gt;</a:t>
            </a:r>
          </a:p>
          <a:p>
            <a:pPr defTabSz="198450">
              <a:spcAft>
                <a:spcPts val="300"/>
              </a:spcAft>
            </a:pPr>
            <a:r>
              <a:rPr lang="en-US" altLang="ko-KR" sz="1600" dirty="0"/>
              <a:t>&lt;html&gt;</a:t>
            </a:r>
          </a:p>
          <a:p>
            <a:pPr defTabSz="198450">
              <a:spcAft>
                <a:spcPts val="300"/>
              </a:spcAft>
            </a:pPr>
            <a:r>
              <a:rPr lang="en-US" altLang="ko-KR" sz="1600" dirty="0"/>
              <a:t>&lt;head&gt;</a:t>
            </a:r>
          </a:p>
          <a:p>
            <a:pPr defTabSz="198450">
              <a:spcAft>
                <a:spcPts val="300"/>
              </a:spcAft>
            </a:pPr>
            <a:r>
              <a:rPr lang="en-US" altLang="ko-KR" sz="1600" dirty="0"/>
              <a:t>&lt;meta charset="utf-8"&gt;</a:t>
            </a:r>
          </a:p>
          <a:p>
            <a:pPr defTabSz="198450">
              <a:spcAft>
                <a:spcPts val="300"/>
              </a:spcAft>
            </a:pPr>
            <a:r>
              <a:rPr lang="en-US" altLang="ko-KR" sz="1600" dirty="0"/>
              <a:t>&lt;title&gt;</a:t>
            </a:r>
            <a:r>
              <a:rPr lang="ko-KR" altLang="en-US" sz="1600" dirty="0"/>
              <a:t>산술연산</a:t>
            </a:r>
            <a:r>
              <a:rPr lang="en-US" altLang="ko-KR" sz="1600" dirty="0"/>
              <a:t>&lt;/title&gt;</a:t>
            </a:r>
          </a:p>
          <a:p>
            <a:pPr defTabSz="198450">
              <a:spcAft>
                <a:spcPts val="300"/>
              </a:spcAft>
            </a:pPr>
            <a:r>
              <a:rPr lang="en-US" altLang="ko-KR" sz="1600" dirty="0"/>
              <a:t>&lt;/head&gt;</a:t>
            </a:r>
          </a:p>
          <a:p>
            <a:pPr defTabSz="198450">
              <a:spcAft>
                <a:spcPts val="300"/>
              </a:spcAft>
            </a:pPr>
            <a:r>
              <a:rPr lang="en-US" altLang="ko-KR" sz="1600" dirty="0"/>
              <a:t>&lt;body&gt;</a:t>
            </a:r>
          </a:p>
          <a:p>
            <a:pPr defTabSz="198450">
              <a:spcAft>
                <a:spcPts val="300"/>
              </a:spcAft>
            </a:pPr>
            <a:r>
              <a:rPr lang="en-US" altLang="ko-KR" sz="1600" dirty="0"/>
              <a:t>&lt;h3&gt;</a:t>
            </a:r>
            <a:r>
              <a:rPr lang="ko-KR" altLang="en-US" sz="1600" dirty="0"/>
              <a:t>산술연산</a:t>
            </a:r>
            <a:r>
              <a:rPr lang="en-US" altLang="ko-KR" sz="1600" dirty="0"/>
              <a:t>&lt;/h3&gt;</a:t>
            </a:r>
          </a:p>
          <a:p>
            <a:pPr defTabSz="198450">
              <a:spcAft>
                <a:spcPts val="300"/>
              </a:spcAft>
            </a:pPr>
            <a:r>
              <a:rPr lang="en-US" altLang="ko-KR" sz="1600" dirty="0"/>
              <a:t>&lt;</a:t>
            </a:r>
            <a:r>
              <a:rPr lang="en-US" altLang="ko-KR" sz="1600" dirty="0" err="1"/>
              <a:t>hr</a:t>
            </a:r>
            <a:r>
              <a:rPr lang="en-US" altLang="ko-KR" sz="1600" dirty="0"/>
              <a:t>&gt;</a:t>
            </a:r>
          </a:p>
          <a:p>
            <a:pPr defTabSz="198450">
              <a:spcAft>
                <a:spcPts val="300"/>
              </a:spcAft>
            </a:pPr>
            <a:r>
              <a:rPr lang="en-US" altLang="ko-KR" sz="1600" dirty="0"/>
              <a:t>&lt;script&gt;</a:t>
            </a:r>
          </a:p>
          <a:p>
            <a:pPr defTabSz="198450">
              <a:spcAft>
                <a:spcPts val="300"/>
              </a:spcAft>
            </a:pPr>
            <a:r>
              <a:rPr lang="en-US" altLang="ko-KR" sz="1600" dirty="0"/>
              <a:t>	let x=32;</a:t>
            </a:r>
          </a:p>
          <a:p>
            <a:pPr defTabSz="198450">
              <a:spcAft>
                <a:spcPts val="300"/>
              </a:spcAft>
            </a:pPr>
            <a:r>
              <a:rPr lang="en-US" altLang="ko-KR" sz="1600" dirty="0"/>
              <a:t>	let total = 100 + x*2/4 - 3; // total</a:t>
            </a:r>
            <a:r>
              <a:rPr lang="ko-KR" altLang="en-US" sz="1600" dirty="0"/>
              <a:t>은 </a:t>
            </a:r>
            <a:r>
              <a:rPr lang="en-US" altLang="ko-KR" sz="1600" dirty="0"/>
              <a:t>113</a:t>
            </a:r>
          </a:p>
          <a:p>
            <a:pPr defTabSz="198450">
              <a:spcAft>
                <a:spcPts val="300"/>
              </a:spcAft>
            </a:pPr>
            <a:r>
              <a:rPr lang="en-US" altLang="ko-KR" sz="1600" dirty="0"/>
              <a:t>	let div = x / 10; // div</a:t>
            </a:r>
            <a:r>
              <a:rPr lang="ko-KR" altLang="en-US" sz="1600" dirty="0"/>
              <a:t>는 </a:t>
            </a:r>
            <a:r>
              <a:rPr lang="en-US" altLang="ko-KR" sz="1600" dirty="0"/>
              <a:t>3.2</a:t>
            </a:r>
          </a:p>
          <a:p>
            <a:pPr defTabSz="198450">
              <a:spcAft>
                <a:spcPts val="300"/>
              </a:spcAft>
            </a:pPr>
            <a:r>
              <a:rPr lang="en-US" altLang="ko-KR" sz="1600" dirty="0"/>
              <a:t>	let mod = x % 2; // x</a:t>
            </a:r>
            <a:r>
              <a:rPr lang="ko-KR" altLang="en-US" sz="1600" dirty="0"/>
              <a:t>를 </a:t>
            </a:r>
            <a:r>
              <a:rPr lang="en-US" altLang="ko-KR" sz="1600" dirty="0"/>
              <a:t>2</a:t>
            </a:r>
            <a:r>
              <a:rPr lang="ko-KR" altLang="en-US" sz="1600" dirty="0"/>
              <a:t>로 나눈 나머지</a:t>
            </a:r>
            <a:r>
              <a:rPr lang="en-US" altLang="ko-KR" sz="1600" dirty="0"/>
              <a:t>, 0</a:t>
            </a:r>
          </a:p>
          <a:p>
            <a:pPr defTabSz="198450">
              <a:spcAft>
                <a:spcPts val="300"/>
              </a:spcAft>
            </a:pPr>
            <a:endParaRPr lang="ko-KR" altLang="en-US" sz="1600" dirty="0"/>
          </a:p>
          <a:p>
            <a:pPr defTabSz="198450">
              <a:spcAft>
                <a:spcPts val="300"/>
              </a:spcAft>
            </a:pPr>
            <a:r>
              <a:rPr lang="en-US" altLang="ko-KR" sz="1600" dirty="0"/>
              <a:t>	</a:t>
            </a:r>
            <a:r>
              <a:rPr lang="en-US" altLang="ko-KR" sz="1600" dirty="0" err="1"/>
              <a:t>document.write</a:t>
            </a:r>
            <a:r>
              <a:rPr lang="en-US" altLang="ko-KR" sz="1600" dirty="0"/>
              <a:t>("x : " + x + "&lt;</a:t>
            </a:r>
            <a:r>
              <a:rPr lang="en-US" altLang="ko-KR" sz="1600" dirty="0" err="1"/>
              <a:t>br</a:t>
            </a:r>
            <a:r>
              <a:rPr lang="en-US" altLang="ko-KR" sz="1600" dirty="0"/>
              <a:t>&gt;&lt;</a:t>
            </a:r>
            <a:r>
              <a:rPr lang="en-US" altLang="ko-KR" sz="1600" dirty="0" err="1"/>
              <a:t>br</a:t>
            </a:r>
            <a:r>
              <a:rPr lang="en-US" altLang="ko-KR" sz="1600" dirty="0"/>
              <a:t>&gt;");</a:t>
            </a:r>
          </a:p>
          <a:p>
            <a:pPr defTabSz="198450">
              <a:spcAft>
                <a:spcPts val="300"/>
              </a:spcAft>
            </a:pPr>
            <a:r>
              <a:rPr lang="en-US" altLang="ko-KR" sz="1600" dirty="0"/>
              <a:t>	</a:t>
            </a:r>
            <a:r>
              <a:rPr lang="en-US" altLang="ko-KR" sz="1600" dirty="0" err="1"/>
              <a:t>document.write</a:t>
            </a:r>
            <a:r>
              <a:rPr lang="en-US" altLang="ko-KR" sz="1600" dirty="0"/>
              <a:t>("100 + x*2/4 - 3 = " + total + "&lt;</a:t>
            </a:r>
            <a:r>
              <a:rPr lang="en-US" altLang="ko-KR" sz="1600" dirty="0" err="1"/>
              <a:t>br</a:t>
            </a:r>
            <a:r>
              <a:rPr lang="en-US" altLang="ko-KR" sz="1600" dirty="0"/>
              <a:t>&gt;");</a:t>
            </a:r>
          </a:p>
          <a:p>
            <a:pPr defTabSz="198450">
              <a:spcAft>
                <a:spcPts val="300"/>
              </a:spcAft>
            </a:pPr>
            <a:r>
              <a:rPr lang="en-US" altLang="ko-KR" sz="1600" dirty="0"/>
              <a:t>	</a:t>
            </a:r>
            <a:r>
              <a:rPr lang="en-US" altLang="ko-KR" sz="1600" dirty="0" err="1"/>
              <a:t>document.write</a:t>
            </a:r>
            <a:r>
              <a:rPr lang="en-US" altLang="ko-KR" sz="1600" dirty="0"/>
              <a:t>("x/10 = " + div + "&lt;</a:t>
            </a:r>
            <a:r>
              <a:rPr lang="en-US" altLang="ko-KR" sz="1600" dirty="0" err="1"/>
              <a:t>br</a:t>
            </a:r>
            <a:r>
              <a:rPr lang="en-US" altLang="ko-KR" sz="1600" dirty="0"/>
              <a:t>&gt;");</a:t>
            </a:r>
          </a:p>
          <a:p>
            <a:pPr defTabSz="198450">
              <a:spcAft>
                <a:spcPts val="300"/>
              </a:spcAft>
            </a:pPr>
            <a:r>
              <a:rPr lang="en-US" altLang="ko-KR" sz="1600" dirty="0"/>
              <a:t>	</a:t>
            </a:r>
            <a:r>
              <a:rPr lang="en-US" altLang="ko-KR" sz="1600" dirty="0" err="1"/>
              <a:t>document.write</a:t>
            </a:r>
            <a:r>
              <a:rPr lang="en-US" altLang="ko-KR" sz="1600" dirty="0"/>
              <a:t>("x%2 = " + mod + "&lt;</a:t>
            </a:r>
            <a:r>
              <a:rPr lang="en-US" altLang="ko-KR" sz="1600" dirty="0" err="1"/>
              <a:t>br</a:t>
            </a:r>
            <a:r>
              <a:rPr lang="en-US" altLang="ko-KR" sz="1600" dirty="0"/>
              <a:t>&gt;");</a:t>
            </a:r>
          </a:p>
          <a:p>
            <a:pPr defTabSz="198450">
              <a:spcAft>
                <a:spcPts val="300"/>
              </a:spcAft>
            </a:pPr>
            <a:r>
              <a:rPr lang="en-US" altLang="ko-KR" sz="1600" dirty="0"/>
              <a:t>&lt;/script&gt;</a:t>
            </a:r>
          </a:p>
          <a:p>
            <a:pPr defTabSz="198450">
              <a:spcAft>
                <a:spcPts val="300"/>
              </a:spcAft>
            </a:pPr>
            <a:r>
              <a:rPr lang="en-US" altLang="ko-KR" sz="1600" dirty="0"/>
              <a:t>&lt;/body&gt;</a:t>
            </a:r>
          </a:p>
          <a:p>
            <a:pPr defTabSz="198450">
              <a:spcAft>
                <a:spcPts val="300"/>
              </a:spcAft>
            </a:pPr>
            <a:r>
              <a:rPr lang="en-US" altLang="ko-KR" sz="1600" dirty="0"/>
              <a:t>&lt;/html&gt;</a:t>
            </a:r>
            <a:endParaRPr lang="ko-KR" altLang="en-US" sz="160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25000" lnSpcReduction="20000"/>
          </a:bodyPr>
          <a:lstStyle/>
          <a:p>
            <a:fld id="{01870596-DAFA-46D2-82A7-2B6B5F8E0EA4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30226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증감 연산자 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>
          <a:xfrm>
            <a:off x="2356106" y="1446330"/>
            <a:ext cx="8989501" cy="5557451"/>
          </a:xfrm>
        </p:spPr>
        <p:txBody>
          <a:bodyPr/>
          <a:lstStyle/>
          <a:p>
            <a:r>
              <a:rPr lang="ko-KR" altLang="en-US" dirty="0"/>
              <a:t>증감 연산자 </a:t>
            </a:r>
            <a:r>
              <a:rPr lang="en-US" altLang="ko-KR" dirty="0"/>
              <a:t>: ++, -- </a:t>
            </a:r>
            <a:endParaRPr lang="ko-KR" altLang="en-US" dirty="0"/>
          </a:p>
        </p:txBody>
      </p:sp>
      <p:sp>
        <p:nvSpPr>
          <p:cNvPr id="28" name="직사각형 27"/>
          <p:cNvSpPr/>
          <p:nvPr/>
        </p:nvSpPr>
        <p:spPr>
          <a:xfrm>
            <a:off x="8512114" y="2430964"/>
            <a:ext cx="1773242" cy="7709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205" dirty="0"/>
              <a:t>a  =  1;</a:t>
            </a:r>
          </a:p>
          <a:p>
            <a:r>
              <a:rPr lang="en-US" altLang="ko-KR" sz="2205" dirty="0"/>
              <a:t>b  =  </a:t>
            </a:r>
            <a:r>
              <a:rPr lang="en-US" altLang="ko-KR" sz="2205" b="1" dirty="0"/>
              <a:t>a ++</a:t>
            </a:r>
            <a:r>
              <a:rPr lang="en-US" altLang="ko-KR" sz="2205" dirty="0"/>
              <a:t>;</a:t>
            </a:r>
            <a:r>
              <a:rPr lang="en-US" altLang="ko-KR" sz="2205" b="1" dirty="0"/>
              <a:t> </a:t>
            </a:r>
            <a:endParaRPr lang="ko-KR" altLang="en-US" sz="2205" b="1" dirty="0"/>
          </a:p>
        </p:txBody>
      </p:sp>
      <p:sp>
        <p:nvSpPr>
          <p:cNvPr id="29" name="직사각형 28"/>
          <p:cNvSpPr/>
          <p:nvPr/>
        </p:nvSpPr>
        <p:spPr>
          <a:xfrm>
            <a:off x="8771964" y="3541281"/>
            <a:ext cx="551754" cy="3299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544" dirty="0"/>
              <a:t>b=1</a:t>
            </a:r>
          </a:p>
        </p:txBody>
      </p:sp>
      <p:sp>
        <p:nvSpPr>
          <p:cNvPr id="39" name="직사각형 38"/>
          <p:cNvSpPr/>
          <p:nvPr/>
        </p:nvSpPr>
        <p:spPr>
          <a:xfrm>
            <a:off x="9570478" y="3065354"/>
            <a:ext cx="410690" cy="36381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ko-KR" sz="1764" dirty="0"/>
              <a:t>①</a:t>
            </a:r>
            <a:endParaRPr lang="ko-KR" altLang="en-US" sz="1764" dirty="0"/>
          </a:p>
        </p:txBody>
      </p:sp>
      <p:sp>
        <p:nvSpPr>
          <p:cNvPr id="40" name="직사각형 39"/>
          <p:cNvSpPr/>
          <p:nvPr/>
        </p:nvSpPr>
        <p:spPr>
          <a:xfrm>
            <a:off x="8833823" y="3224886"/>
            <a:ext cx="410690" cy="3638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764" dirty="0"/>
              <a:t>②</a:t>
            </a:r>
            <a:endParaRPr lang="ko-KR" altLang="en-US" sz="1764" dirty="0"/>
          </a:p>
        </p:txBody>
      </p:sp>
      <p:sp>
        <p:nvSpPr>
          <p:cNvPr id="46" name="직사각형 45"/>
          <p:cNvSpPr/>
          <p:nvPr/>
        </p:nvSpPr>
        <p:spPr>
          <a:xfrm>
            <a:off x="9433473" y="3341218"/>
            <a:ext cx="604653" cy="3299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544" dirty="0"/>
              <a:t> a=2</a:t>
            </a:r>
          </a:p>
        </p:txBody>
      </p:sp>
      <p:grpSp>
        <p:nvGrpSpPr>
          <p:cNvPr id="49" name="그룹 48"/>
          <p:cNvGrpSpPr/>
          <p:nvPr/>
        </p:nvGrpSpPr>
        <p:grpSpPr>
          <a:xfrm>
            <a:off x="4775856" y="3134334"/>
            <a:ext cx="915507" cy="477985"/>
            <a:chOff x="4932040" y="2685953"/>
            <a:chExt cx="830357" cy="570553"/>
          </a:xfrm>
        </p:grpSpPr>
        <p:sp>
          <p:nvSpPr>
            <p:cNvPr id="50" name="오른쪽 대괄호 49"/>
            <p:cNvSpPr/>
            <p:nvPr/>
          </p:nvSpPr>
          <p:spPr>
            <a:xfrm rot="5400000">
              <a:off x="5049494" y="2599709"/>
              <a:ext cx="539343" cy="774251"/>
            </a:xfrm>
            <a:prstGeom prst="rightBracket">
              <a:avLst/>
            </a:prstGeom>
            <a:ln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2205"/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5553618" y="2685953"/>
              <a:ext cx="208779" cy="3317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15"/>
            </a:p>
          </p:txBody>
        </p:sp>
      </p:grpSp>
      <p:sp>
        <p:nvSpPr>
          <p:cNvPr id="52" name="직사각형 51"/>
          <p:cNvSpPr/>
          <p:nvPr/>
        </p:nvSpPr>
        <p:spPr>
          <a:xfrm>
            <a:off x="4617071" y="2447934"/>
            <a:ext cx="1673856" cy="7709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altLang="ko-KR" sz="2205" dirty="0"/>
              <a:t>a  =  1;</a:t>
            </a:r>
          </a:p>
          <a:p>
            <a:pPr fontAlgn="base"/>
            <a:r>
              <a:rPr lang="en-US" altLang="ko-KR" sz="2205" dirty="0"/>
              <a:t>b  =  </a:t>
            </a:r>
            <a:r>
              <a:rPr lang="en-US" altLang="ko-KR" sz="2205" b="1" dirty="0"/>
              <a:t>++ a</a:t>
            </a:r>
            <a:r>
              <a:rPr lang="en-US" altLang="ko-KR" sz="2205" dirty="0"/>
              <a:t>;</a:t>
            </a:r>
          </a:p>
        </p:txBody>
      </p:sp>
      <p:sp>
        <p:nvSpPr>
          <p:cNvPr id="53" name="직사각형 52"/>
          <p:cNvSpPr/>
          <p:nvPr/>
        </p:nvSpPr>
        <p:spPr>
          <a:xfrm>
            <a:off x="5629503" y="3052411"/>
            <a:ext cx="410690" cy="3638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764" dirty="0"/>
              <a:t>①</a:t>
            </a:r>
            <a:endParaRPr lang="ko-KR" altLang="en-US" sz="1764" dirty="0"/>
          </a:p>
        </p:txBody>
      </p:sp>
      <p:sp>
        <p:nvSpPr>
          <p:cNvPr id="54" name="직사각형 53"/>
          <p:cNvSpPr/>
          <p:nvPr/>
        </p:nvSpPr>
        <p:spPr>
          <a:xfrm>
            <a:off x="4883489" y="3555442"/>
            <a:ext cx="551754" cy="3299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544" dirty="0"/>
              <a:t>b=2</a:t>
            </a:r>
          </a:p>
        </p:txBody>
      </p:sp>
      <p:sp>
        <p:nvSpPr>
          <p:cNvPr id="55" name="오른쪽 대괄호 54"/>
          <p:cNvSpPr/>
          <p:nvPr/>
        </p:nvSpPr>
        <p:spPr>
          <a:xfrm rot="5400000" flipV="1">
            <a:off x="5704368" y="2985157"/>
            <a:ext cx="252066" cy="601062"/>
          </a:xfrm>
          <a:prstGeom prst="rightBracket">
            <a:avLst/>
          </a:prstGeom>
          <a:ln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205"/>
          </a:p>
        </p:txBody>
      </p:sp>
      <p:sp>
        <p:nvSpPr>
          <p:cNvPr id="56" name="직사각형 55"/>
          <p:cNvSpPr/>
          <p:nvPr/>
        </p:nvSpPr>
        <p:spPr>
          <a:xfrm>
            <a:off x="5629503" y="3355379"/>
            <a:ext cx="535724" cy="3299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544" dirty="0"/>
              <a:t>a=2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6685774" y="2458641"/>
            <a:ext cx="1669047" cy="3638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764" dirty="0"/>
              <a:t>(b) </a:t>
            </a:r>
            <a:r>
              <a:rPr lang="ko-KR" altLang="en-US" sz="1764" dirty="0"/>
              <a:t>후위연산자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2831260" y="2458641"/>
            <a:ext cx="1649811" cy="3638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764" dirty="0"/>
              <a:t>(a) </a:t>
            </a:r>
            <a:r>
              <a:rPr lang="ko-KR" altLang="en-US" sz="1764" dirty="0"/>
              <a:t>전위연산자</a:t>
            </a:r>
          </a:p>
        </p:txBody>
      </p:sp>
      <p:sp>
        <p:nvSpPr>
          <p:cNvPr id="59" name="직사각형 58"/>
          <p:cNvSpPr/>
          <p:nvPr/>
        </p:nvSpPr>
        <p:spPr>
          <a:xfrm>
            <a:off x="4462794" y="2447934"/>
            <a:ext cx="1945806" cy="144684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315"/>
          </a:p>
        </p:txBody>
      </p:sp>
      <p:sp>
        <p:nvSpPr>
          <p:cNvPr id="60" name="직사각형 59"/>
          <p:cNvSpPr/>
          <p:nvPr/>
        </p:nvSpPr>
        <p:spPr>
          <a:xfrm>
            <a:off x="8355256" y="2440854"/>
            <a:ext cx="1945806" cy="144684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315"/>
          </a:p>
        </p:txBody>
      </p:sp>
      <p:sp>
        <p:nvSpPr>
          <p:cNvPr id="61" name="직사각형 60"/>
          <p:cNvSpPr/>
          <p:nvPr/>
        </p:nvSpPr>
        <p:spPr>
          <a:xfrm>
            <a:off x="4939146" y="3252562"/>
            <a:ext cx="410690" cy="3638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764" dirty="0"/>
              <a:t>②</a:t>
            </a:r>
            <a:endParaRPr lang="ko-KR" altLang="en-US" sz="1764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25000" lnSpcReduction="20000"/>
          </a:bodyPr>
          <a:lstStyle/>
          <a:p>
            <a:fld id="{01870596-DAFA-46D2-82A7-2B6B5F8E0EA4}" type="slidenum">
              <a:rPr lang="ko-KR" altLang="en-US" smtClean="0"/>
              <a:t>29</a:t>
            </a:fld>
            <a:endParaRPr lang="ko-KR" altLang="en-US" dirty="0"/>
          </a:p>
        </p:txBody>
      </p:sp>
      <p:grpSp>
        <p:nvGrpSpPr>
          <p:cNvPr id="27" name="그룹 26"/>
          <p:cNvGrpSpPr/>
          <p:nvPr/>
        </p:nvGrpSpPr>
        <p:grpSpPr>
          <a:xfrm>
            <a:off x="8706279" y="3134353"/>
            <a:ext cx="915507" cy="477985"/>
            <a:chOff x="4932040" y="2685953"/>
            <a:chExt cx="830357" cy="570553"/>
          </a:xfrm>
        </p:grpSpPr>
        <p:sp>
          <p:nvSpPr>
            <p:cNvPr id="30" name="오른쪽 대괄호 29"/>
            <p:cNvSpPr/>
            <p:nvPr/>
          </p:nvSpPr>
          <p:spPr>
            <a:xfrm rot="5400000">
              <a:off x="5049494" y="2599709"/>
              <a:ext cx="539343" cy="774251"/>
            </a:xfrm>
            <a:prstGeom prst="rightBracket">
              <a:avLst/>
            </a:prstGeom>
            <a:ln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2205"/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5553618" y="2685953"/>
              <a:ext cx="208779" cy="3317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15"/>
            </a:p>
          </p:txBody>
        </p:sp>
      </p:grpSp>
      <p:sp>
        <p:nvSpPr>
          <p:cNvPr id="31" name="오른쪽 대괄호 30"/>
          <p:cNvSpPr/>
          <p:nvPr/>
        </p:nvSpPr>
        <p:spPr>
          <a:xfrm rot="5400000">
            <a:off x="9600994" y="2943147"/>
            <a:ext cx="274763" cy="635137"/>
          </a:xfrm>
          <a:prstGeom prst="rightBracket">
            <a:avLst/>
          </a:prstGeom>
          <a:noFill/>
          <a:ln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205"/>
          </a:p>
        </p:txBody>
      </p:sp>
      <p:sp>
        <p:nvSpPr>
          <p:cNvPr id="3" name="타원형 설명선 2"/>
          <p:cNvSpPr/>
          <p:nvPr/>
        </p:nvSpPr>
        <p:spPr>
          <a:xfrm>
            <a:off x="8944455" y="4072022"/>
            <a:ext cx="2020185" cy="636469"/>
          </a:xfrm>
          <a:prstGeom prst="wedgeEllipseCallout">
            <a:avLst>
              <a:gd name="adj1" fmla="val -26311"/>
              <a:gd name="adj2" fmla="val -120051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3" dirty="0">
                <a:solidFill>
                  <a:schemeClr val="tx1"/>
                </a:solidFill>
              </a:rPr>
              <a:t>a++</a:t>
            </a:r>
            <a:r>
              <a:rPr lang="ko-KR" altLang="en-US" sz="1103" dirty="0">
                <a:solidFill>
                  <a:schemeClr val="tx1"/>
                </a:solidFill>
              </a:rPr>
              <a:t>의</a:t>
            </a:r>
            <a:r>
              <a:rPr lang="en-US" altLang="ko-KR" sz="1103" dirty="0">
                <a:solidFill>
                  <a:schemeClr val="tx1"/>
                </a:solidFill>
              </a:rPr>
              <a:t> </a:t>
            </a:r>
            <a:r>
              <a:rPr lang="ko-KR" altLang="en-US" sz="1103" dirty="0">
                <a:solidFill>
                  <a:schemeClr val="tx1"/>
                </a:solidFill>
              </a:rPr>
              <a:t>연산은 증가 전의 값 </a:t>
            </a:r>
            <a:r>
              <a:rPr lang="en-US" altLang="ko-KR" sz="1103" dirty="0">
                <a:solidFill>
                  <a:schemeClr val="tx1"/>
                </a:solidFill>
              </a:rPr>
              <a:t>1</a:t>
            </a:r>
            <a:r>
              <a:rPr lang="ko-KR" altLang="en-US" sz="1103" dirty="0">
                <a:solidFill>
                  <a:schemeClr val="tx1"/>
                </a:solidFill>
              </a:rPr>
              <a:t>을 반환하여 </a:t>
            </a:r>
            <a:r>
              <a:rPr lang="en-US" altLang="ko-KR" sz="1103" dirty="0">
                <a:solidFill>
                  <a:schemeClr val="tx1"/>
                </a:solidFill>
              </a:rPr>
              <a:t>b</a:t>
            </a:r>
            <a:r>
              <a:rPr lang="ko-KR" altLang="en-US" sz="1103" dirty="0">
                <a:solidFill>
                  <a:schemeClr val="tx1"/>
                </a:solidFill>
              </a:rPr>
              <a:t>의 값은 </a:t>
            </a:r>
            <a:r>
              <a:rPr lang="en-US" altLang="ko-KR" sz="1103" dirty="0">
                <a:solidFill>
                  <a:schemeClr val="tx1"/>
                </a:solidFill>
              </a:rPr>
              <a:t>1</a:t>
            </a:r>
            <a:r>
              <a:rPr lang="ko-KR" altLang="en-US" sz="1103" dirty="0">
                <a:solidFill>
                  <a:schemeClr val="tx1"/>
                </a:solidFill>
              </a:rPr>
              <a:t>이 됨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6106" y="5081620"/>
            <a:ext cx="8935342" cy="122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4538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sz="3000" dirty="0"/>
              <a:t>자바스크립트 언어</a:t>
            </a:r>
          </a:p>
        </p:txBody>
      </p:sp>
      <p:sp>
        <p:nvSpPr>
          <p:cNvPr id="10" name="내용 개체 틀 9"/>
          <p:cNvSpPr>
            <a:spLocks noGrp="1"/>
          </p:cNvSpPr>
          <p:nvPr>
            <p:ph sz="quarter" idx="1"/>
          </p:nvPr>
        </p:nvSpPr>
        <p:spPr>
          <a:xfrm>
            <a:off x="2400995" y="1216097"/>
            <a:ext cx="8989501" cy="4860761"/>
          </a:xfrm>
        </p:spPr>
        <p:txBody>
          <a:bodyPr/>
          <a:lstStyle/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altLang="ko-KR" sz="2200" b="1" dirty="0" err="1"/>
              <a:t>Javascript</a:t>
            </a:r>
            <a:endParaRPr lang="en-US" altLang="ko-KR" sz="2200" b="1" dirty="0"/>
          </a:p>
          <a:p>
            <a:pPr lvl="1"/>
            <a:r>
              <a:rPr lang="en-US" altLang="ko-KR" sz="1800" dirty="0">
                <a:latin typeface="굴림" panose="020B0600000101010101" pitchFamily="50" charset="-127"/>
                <a:ea typeface="굴림" panose="020B0600000101010101" pitchFamily="50" charset="-127"/>
              </a:rPr>
              <a:t>1995</a:t>
            </a:r>
            <a:r>
              <a:rPr lang="ko-KR" altLang="en-US" sz="1800" dirty="0">
                <a:latin typeface="굴림" panose="020B0600000101010101" pitchFamily="50" charset="-127"/>
                <a:ea typeface="굴림" panose="020B0600000101010101" pitchFamily="50" charset="-127"/>
              </a:rPr>
              <a:t>년 </a:t>
            </a:r>
            <a:r>
              <a:rPr lang="ko-KR" altLang="en-US" sz="1800" dirty="0" err="1">
                <a:latin typeface="굴림" panose="020B0600000101010101" pitchFamily="50" charset="-127"/>
                <a:ea typeface="굴림" panose="020B0600000101010101" pitchFamily="50" charset="-127"/>
              </a:rPr>
              <a:t>넷스케이프</a:t>
            </a:r>
            <a:r>
              <a:rPr lang="ko-KR" altLang="en-US" sz="1800" dirty="0">
                <a:latin typeface="굴림" panose="020B0600000101010101" pitchFamily="50" charset="-127"/>
                <a:ea typeface="굴림" panose="020B0600000101010101" pitchFamily="50" charset="-127"/>
              </a:rPr>
              <a:t> 개발</a:t>
            </a:r>
            <a:endParaRPr lang="en-US" altLang="ko-KR" sz="18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1"/>
            <a:r>
              <a:rPr lang="en-US" altLang="ko-KR" sz="1800" dirty="0">
                <a:latin typeface="굴림" panose="020B0600000101010101" pitchFamily="50" charset="-127"/>
                <a:ea typeface="굴림" panose="020B0600000101010101" pitchFamily="50" charset="-127"/>
              </a:rPr>
              <a:t>Netscape Navigator 2.0 </a:t>
            </a:r>
            <a:r>
              <a:rPr lang="ko-KR" altLang="en-US" sz="1800" dirty="0">
                <a:latin typeface="굴림" panose="020B0600000101010101" pitchFamily="50" charset="-127"/>
                <a:ea typeface="굴림" panose="020B0600000101010101" pitchFamily="50" charset="-127"/>
              </a:rPr>
              <a:t>브라우저에 최초 탑재</a:t>
            </a:r>
            <a:endParaRPr lang="en-US" altLang="ko-KR" sz="18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1"/>
            <a:r>
              <a:rPr lang="ko-KR" altLang="en-US" sz="1800" dirty="0">
                <a:latin typeface="굴림" panose="020B0600000101010101" pitchFamily="50" charset="-127"/>
                <a:ea typeface="굴림" panose="020B0600000101010101" pitchFamily="50" charset="-127"/>
              </a:rPr>
              <a:t>웹 프로그래밍 개념 창시</a:t>
            </a:r>
            <a:endParaRPr lang="en-US" altLang="ko-KR" sz="18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fontAlgn="base">
              <a:spcBef>
                <a:spcPts val="1200"/>
              </a:spcBef>
              <a:spcAft>
                <a:spcPts val="600"/>
              </a:spcAft>
            </a:pPr>
            <a:r>
              <a:rPr lang="ko-KR" altLang="en-US" sz="2200" b="1" dirty="0"/>
              <a:t>특징</a:t>
            </a:r>
            <a:endParaRPr lang="en-US" altLang="ko-KR" sz="2200" b="1" dirty="0"/>
          </a:p>
          <a:p>
            <a:pPr lvl="1" fontAlgn="base"/>
            <a:r>
              <a:rPr lang="en-US" altLang="ko-KR" sz="1800" dirty="0">
                <a:latin typeface="굴림" panose="020B0600000101010101" pitchFamily="50" charset="-127"/>
                <a:ea typeface="굴림" panose="020B0600000101010101" pitchFamily="50" charset="-127"/>
              </a:rPr>
              <a:t>HTML </a:t>
            </a:r>
            <a:r>
              <a:rPr lang="ko-KR" altLang="en-US" sz="1800" dirty="0">
                <a:latin typeface="굴림" panose="020B0600000101010101" pitchFamily="50" charset="-127"/>
                <a:ea typeface="굴림" panose="020B0600000101010101" pitchFamily="50" charset="-127"/>
              </a:rPr>
              <a:t>문서에 내장</a:t>
            </a:r>
            <a:endParaRPr lang="en-US" altLang="ko-KR" sz="18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2" fontAlgn="base"/>
            <a:r>
              <a:rPr lang="ko-KR" altLang="en-US" sz="1600" dirty="0">
                <a:latin typeface="굴림" panose="020B0600000101010101" pitchFamily="50" charset="-127"/>
                <a:ea typeface="굴림" panose="020B0600000101010101" pitchFamily="50" charset="-127"/>
              </a:rPr>
              <a:t>조각 소스 코드</a:t>
            </a:r>
          </a:p>
          <a:p>
            <a:pPr lvl="1" fontAlgn="base"/>
            <a:r>
              <a:rPr lang="ko-KR" altLang="en-US" sz="1800" dirty="0">
                <a:latin typeface="굴림" panose="020B0600000101010101" pitchFamily="50" charset="-127"/>
                <a:ea typeface="굴림" panose="020B0600000101010101" pitchFamily="50" charset="-127"/>
              </a:rPr>
              <a:t>스크립트 언어</a:t>
            </a:r>
            <a:endParaRPr lang="en-US" altLang="ko-KR" sz="18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2" fontAlgn="base"/>
            <a:r>
              <a:rPr lang="ko-KR" altLang="en-US" sz="1600" dirty="0">
                <a:latin typeface="굴림" panose="020B0600000101010101" pitchFamily="50" charset="-127"/>
                <a:ea typeface="굴림" panose="020B0600000101010101" pitchFamily="50" charset="-127"/>
              </a:rPr>
              <a:t>인터프리터 실행</a:t>
            </a:r>
            <a:endParaRPr lang="en-US" altLang="ko-KR" sz="16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2" fontAlgn="base"/>
            <a:r>
              <a:rPr lang="ko-KR" altLang="en-US" sz="1600" dirty="0">
                <a:latin typeface="굴림" panose="020B0600000101010101" pitchFamily="50" charset="-127"/>
                <a:ea typeface="굴림" panose="020B0600000101010101" pitchFamily="50" charset="-127"/>
              </a:rPr>
              <a:t>컴파일 필요 없음</a:t>
            </a:r>
            <a:r>
              <a:rPr lang="en-US" altLang="ko-KR" sz="1600" dirty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endParaRPr lang="ko-KR" altLang="en-US" sz="16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1" fontAlgn="base"/>
            <a:r>
              <a:rPr lang="ko-KR" altLang="en-US" sz="1800" dirty="0">
                <a:latin typeface="굴림" panose="020B0600000101010101" pitchFamily="50" charset="-127"/>
                <a:ea typeface="굴림" panose="020B0600000101010101" pitchFamily="50" charset="-127"/>
              </a:rPr>
              <a:t>단순</a:t>
            </a:r>
            <a:endParaRPr lang="en-US" altLang="ko-KR" sz="18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2" fontAlgn="base"/>
            <a:r>
              <a:rPr lang="en-US" altLang="ko-KR" sz="1600" dirty="0">
                <a:latin typeface="굴림" panose="020B0600000101010101" pitchFamily="50" charset="-127"/>
                <a:ea typeface="굴림" panose="020B0600000101010101" pitchFamily="50" charset="-127"/>
              </a:rPr>
              <a:t>C</a:t>
            </a:r>
            <a:r>
              <a:rPr lang="ko-KR" altLang="en-US" sz="1600" dirty="0">
                <a:latin typeface="굴림" panose="020B0600000101010101" pitchFamily="50" charset="-127"/>
                <a:ea typeface="굴림" panose="020B0600000101010101" pitchFamily="50" charset="-127"/>
              </a:rPr>
              <a:t>언어 구조 차용</a:t>
            </a:r>
            <a:endParaRPr lang="en-US" altLang="ko-KR" sz="16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2" fontAlgn="base"/>
            <a:r>
              <a:rPr lang="ko-KR" altLang="en-US" sz="1600" dirty="0">
                <a:latin typeface="굴림" panose="020B0600000101010101" pitchFamily="50" charset="-127"/>
                <a:ea typeface="굴림" panose="020B0600000101010101" pitchFamily="50" charset="-127"/>
              </a:rPr>
              <a:t>배우기 쉬움</a:t>
            </a:r>
          </a:p>
          <a:p>
            <a:pPr lvl="1"/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CDD445CB-3A61-4BFD-99CE-491759F0EF44}"/>
              </a:ext>
            </a:extLst>
          </p:cNvPr>
          <p:cNvGrpSpPr/>
          <p:nvPr/>
        </p:nvGrpSpPr>
        <p:grpSpPr>
          <a:xfrm>
            <a:off x="6073403" y="2772519"/>
            <a:ext cx="6510157" cy="3894606"/>
            <a:chOff x="5054240" y="3304278"/>
            <a:chExt cx="6510157" cy="3894606"/>
          </a:xfrm>
        </p:grpSpPr>
        <p:sp>
          <p:nvSpPr>
            <p:cNvPr id="19" name="직사각형 18"/>
            <p:cNvSpPr/>
            <p:nvPr/>
          </p:nvSpPr>
          <p:spPr>
            <a:xfrm>
              <a:off x="5054240" y="3304278"/>
              <a:ext cx="6510157" cy="3894606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00B0F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15"/>
            </a:p>
          </p:txBody>
        </p:sp>
        <p:sp>
          <p:nvSpPr>
            <p:cNvPr id="29" name="모서리가 둥근 직사각형 28"/>
            <p:cNvSpPr/>
            <p:nvPr/>
          </p:nvSpPr>
          <p:spPr>
            <a:xfrm>
              <a:off x="6165729" y="3502897"/>
              <a:ext cx="3224052" cy="3374028"/>
            </a:xfrm>
            <a:prstGeom prst="roundRect">
              <a:avLst>
                <a:gd name="adj" fmla="val 2235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2700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15"/>
            </a:p>
          </p:txBody>
        </p:sp>
        <p:sp>
          <p:nvSpPr>
            <p:cNvPr id="4" name="세로로 말린 두루마리 모양 3"/>
            <p:cNvSpPr/>
            <p:nvPr/>
          </p:nvSpPr>
          <p:spPr>
            <a:xfrm>
              <a:off x="5213024" y="3701378"/>
              <a:ext cx="2665574" cy="2937510"/>
            </a:xfrm>
            <a:prstGeom prst="verticalScroll">
              <a:avLst>
                <a:gd name="adj" fmla="val 10329"/>
              </a:avLst>
            </a:prstGeom>
            <a:solidFill>
              <a:schemeClr val="bg1"/>
            </a:solidFill>
            <a:ln w="9525">
              <a:solidFill>
                <a:srgbClr val="0070C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defTabSz="198450"/>
              <a:r>
                <a:rPr lang="en-US" altLang="ko-KR" sz="1158" dirty="0">
                  <a:solidFill>
                    <a:schemeClr val="tx1"/>
                  </a:solidFill>
                </a:rPr>
                <a:t>&lt;html&gt;</a:t>
              </a:r>
            </a:p>
            <a:p>
              <a:pPr defTabSz="198450"/>
              <a:r>
                <a:rPr lang="en-US" altLang="ko-KR" sz="1158" dirty="0">
                  <a:solidFill>
                    <a:schemeClr val="tx1"/>
                  </a:solidFill>
                </a:rPr>
                <a:t>&lt;head&gt;</a:t>
              </a:r>
            </a:p>
            <a:p>
              <a:pPr defTabSz="198450"/>
              <a:r>
                <a:rPr lang="en-US" altLang="ko-KR" sz="1213" b="1" dirty="0">
                  <a:solidFill>
                    <a:schemeClr val="accent2">
                      <a:lumMod val="75000"/>
                    </a:schemeClr>
                  </a:solidFill>
                  <a:latin typeface="Comic Sans MS" panose="030F0702030302020204" pitchFamily="66" charset="0"/>
                </a:rPr>
                <a:t>&lt;script&gt;</a:t>
              </a:r>
            </a:p>
            <a:p>
              <a:pPr defTabSz="198450"/>
              <a:r>
                <a:rPr lang="en-US" altLang="ko-KR" sz="1213" b="1" dirty="0">
                  <a:solidFill>
                    <a:schemeClr val="accent2">
                      <a:lumMod val="75000"/>
                    </a:schemeClr>
                  </a:solidFill>
                  <a:latin typeface="Comic Sans MS" panose="030F0702030302020204" pitchFamily="66" charset="0"/>
                </a:rPr>
                <a:t>   let sum = 0;</a:t>
              </a:r>
            </a:p>
            <a:p>
              <a:pPr defTabSz="198450"/>
              <a:r>
                <a:rPr lang="en-US" altLang="ko-KR" sz="1213" b="1" dirty="0">
                  <a:solidFill>
                    <a:schemeClr val="accent2">
                      <a:lumMod val="75000"/>
                    </a:schemeClr>
                  </a:solidFill>
                  <a:latin typeface="Comic Sans MS" panose="030F0702030302020204" pitchFamily="66" charset="0"/>
                </a:rPr>
                <a:t>	for(n=0; n&lt;10; n++)			sum += n;</a:t>
              </a:r>
            </a:p>
            <a:p>
              <a:pPr defTabSz="198450"/>
              <a:r>
                <a:rPr lang="en-US" altLang="ko-KR" sz="1213" b="1" dirty="0">
                  <a:solidFill>
                    <a:schemeClr val="accent2">
                      <a:lumMod val="75000"/>
                    </a:schemeClr>
                  </a:solidFill>
                  <a:latin typeface="Comic Sans MS" panose="030F0702030302020204" pitchFamily="66" charset="0"/>
                </a:rPr>
                <a:t>	alert(“</a:t>
              </a:r>
              <a:r>
                <a:rPr lang="ko-KR" altLang="en-US" sz="1213" b="1" dirty="0">
                  <a:solidFill>
                    <a:schemeClr val="accent2">
                      <a:lumMod val="75000"/>
                    </a:schemeClr>
                  </a:solidFill>
                  <a:latin typeface="Comic Sans MS" panose="030F0702030302020204" pitchFamily="66" charset="0"/>
                </a:rPr>
                <a:t>합은 </a:t>
              </a:r>
              <a:r>
                <a:rPr lang="en-US" altLang="ko-KR" sz="1213" b="1" dirty="0">
                  <a:solidFill>
                    <a:schemeClr val="accent2">
                      <a:lumMod val="75000"/>
                    </a:schemeClr>
                  </a:solidFill>
                  <a:latin typeface="Comic Sans MS" panose="030F0702030302020204" pitchFamily="66" charset="0"/>
                </a:rPr>
                <a:t>= “ + sum);</a:t>
              </a:r>
            </a:p>
            <a:p>
              <a:pPr defTabSz="198450"/>
              <a:r>
                <a:rPr lang="en-US" altLang="ko-KR" sz="1213" b="1" dirty="0">
                  <a:solidFill>
                    <a:schemeClr val="accent2">
                      <a:lumMod val="75000"/>
                    </a:schemeClr>
                  </a:solidFill>
                  <a:latin typeface="Comic Sans MS" panose="030F0702030302020204" pitchFamily="66" charset="0"/>
                </a:rPr>
                <a:t>&lt;/script&gt;</a:t>
              </a:r>
            </a:p>
            <a:p>
              <a:pPr defTabSz="198450"/>
              <a:r>
                <a:rPr lang="en-US" altLang="ko-KR" sz="1213" dirty="0">
                  <a:solidFill>
                    <a:schemeClr val="tx1"/>
                  </a:solidFill>
                </a:rPr>
                <a:t>&lt;head&gt;</a:t>
              </a:r>
            </a:p>
            <a:p>
              <a:pPr defTabSz="198450"/>
              <a:r>
                <a:rPr lang="en-US" altLang="ko-KR" sz="1158" dirty="0">
                  <a:solidFill>
                    <a:schemeClr val="tx1"/>
                  </a:solidFill>
                </a:rPr>
                <a:t>&lt;body&gt;</a:t>
              </a:r>
            </a:p>
            <a:p>
              <a:pPr defTabSz="198450"/>
              <a:r>
                <a:rPr lang="en-US" altLang="ko-KR" sz="1158" dirty="0">
                  <a:solidFill>
                    <a:schemeClr val="tx1"/>
                  </a:solidFill>
                </a:rPr>
                <a:t>	…</a:t>
              </a:r>
            </a:p>
            <a:p>
              <a:pPr defTabSz="198450"/>
              <a:r>
                <a:rPr lang="en-US" altLang="ko-KR" sz="1158" dirty="0">
                  <a:solidFill>
                    <a:schemeClr val="tx1"/>
                  </a:solidFill>
                </a:rPr>
                <a:t>&lt;/body&gt;</a:t>
              </a:r>
            </a:p>
            <a:p>
              <a:pPr defTabSz="198450"/>
              <a:r>
                <a:rPr lang="en-US" altLang="ko-KR" sz="1158" dirty="0">
                  <a:solidFill>
                    <a:schemeClr val="tx1"/>
                  </a:solidFill>
                </a:rPr>
                <a:t>&lt;/html&gt;</a:t>
              </a:r>
              <a:endParaRPr lang="ko-KR" altLang="en-US" sz="1158" dirty="0">
                <a:solidFill>
                  <a:schemeClr val="tx1"/>
                </a:solidFill>
              </a:endParaRPr>
            </a:p>
          </p:txBody>
        </p:sp>
        <p:sp>
          <p:nvSpPr>
            <p:cNvPr id="6" name="자유형 5"/>
            <p:cNvSpPr/>
            <p:nvPr/>
          </p:nvSpPr>
          <p:spPr>
            <a:xfrm>
              <a:off x="5575201" y="4582321"/>
              <a:ext cx="1973574" cy="796422"/>
            </a:xfrm>
            <a:custGeom>
              <a:avLst/>
              <a:gdLst>
                <a:gd name="connsiteX0" fmla="*/ 467360 w 1719513"/>
                <a:gd name="connsiteY0" fmla="*/ 30480 h 1209040"/>
                <a:gd name="connsiteX1" fmla="*/ 203200 w 1719513"/>
                <a:gd name="connsiteY1" fmla="*/ 40640 h 1209040"/>
                <a:gd name="connsiteX2" fmla="*/ 121920 w 1719513"/>
                <a:gd name="connsiteY2" fmla="*/ 50800 h 1209040"/>
                <a:gd name="connsiteX3" fmla="*/ 60960 w 1719513"/>
                <a:gd name="connsiteY3" fmla="*/ 71120 h 1209040"/>
                <a:gd name="connsiteX4" fmla="*/ 40640 w 1719513"/>
                <a:gd name="connsiteY4" fmla="*/ 223520 h 1209040"/>
                <a:gd name="connsiteX5" fmla="*/ 10160 w 1719513"/>
                <a:gd name="connsiteY5" fmla="*/ 325120 h 1209040"/>
                <a:gd name="connsiteX6" fmla="*/ 0 w 1719513"/>
                <a:gd name="connsiteY6" fmla="*/ 386080 h 1209040"/>
                <a:gd name="connsiteX7" fmla="*/ 10160 w 1719513"/>
                <a:gd name="connsiteY7" fmla="*/ 965200 h 1209040"/>
                <a:gd name="connsiteX8" fmla="*/ 50800 w 1719513"/>
                <a:gd name="connsiteY8" fmla="*/ 1026160 h 1209040"/>
                <a:gd name="connsiteX9" fmla="*/ 60960 w 1719513"/>
                <a:gd name="connsiteY9" fmla="*/ 1056640 h 1209040"/>
                <a:gd name="connsiteX10" fmla="*/ 152400 w 1719513"/>
                <a:gd name="connsiteY10" fmla="*/ 1107440 h 1209040"/>
                <a:gd name="connsiteX11" fmla="*/ 213360 w 1719513"/>
                <a:gd name="connsiteY11" fmla="*/ 1158240 h 1209040"/>
                <a:gd name="connsiteX12" fmla="*/ 254000 w 1719513"/>
                <a:gd name="connsiteY12" fmla="*/ 1168400 h 1209040"/>
                <a:gd name="connsiteX13" fmla="*/ 284480 w 1719513"/>
                <a:gd name="connsiteY13" fmla="*/ 1188720 h 1209040"/>
                <a:gd name="connsiteX14" fmla="*/ 335280 w 1719513"/>
                <a:gd name="connsiteY14" fmla="*/ 1198880 h 1209040"/>
                <a:gd name="connsiteX15" fmla="*/ 365760 w 1719513"/>
                <a:gd name="connsiteY15" fmla="*/ 1209040 h 1209040"/>
                <a:gd name="connsiteX16" fmla="*/ 924560 w 1719513"/>
                <a:gd name="connsiteY16" fmla="*/ 1198880 h 1209040"/>
                <a:gd name="connsiteX17" fmla="*/ 995680 w 1719513"/>
                <a:gd name="connsiteY17" fmla="*/ 1188720 h 1209040"/>
                <a:gd name="connsiteX18" fmla="*/ 1158240 w 1719513"/>
                <a:gd name="connsiteY18" fmla="*/ 1178560 h 1209040"/>
                <a:gd name="connsiteX19" fmla="*/ 1341120 w 1719513"/>
                <a:gd name="connsiteY19" fmla="*/ 1158240 h 1209040"/>
                <a:gd name="connsiteX20" fmla="*/ 1473200 w 1719513"/>
                <a:gd name="connsiteY20" fmla="*/ 1148080 h 1209040"/>
                <a:gd name="connsiteX21" fmla="*/ 1554480 w 1719513"/>
                <a:gd name="connsiteY21" fmla="*/ 1076960 h 1209040"/>
                <a:gd name="connsiteX22" fmla="*/ 1564640 w 1719513"/>
                <a:gd name="connsiteY22" fmla="*/ 1046480 h 1209040"/>
                <a:gd name="connsiteX23" fmla="*/ 1595120 w 1719513"/>
                <a:gd name="connsiteY23" fmla="*/ 1036320 h 1209040"/>
                <a:gd name="connsiteX24" fmla="*/ 1625600 w 1719513"/>
                <a:gd name="connsiteY24" fmla="*/ 1016000 h 1209040"/>
                <a:gd name="connsiteX25" fmla="*/ 1666240 w 1719513"/>
                <a:gd name="connsiteY25" fmla="*/ 955040 h 1209040"/>
                <a:gd name="connsiteX26" fmla="*/ 1686560 w 1719513"/>
                <a:gd name="connsiteY26" fmla="*/ 883920 h 1209040"/>
                <a:gd name="connsiteX27" fmla="*/ 1696720 w 1719513"/>
                <a:gd name="connsiteY27" fmla="*/ 772160 h 1209040"/>
                <a:gd name="connsiteX28" fmla="*/ 1706880 w 1719513"/>
                <a:gd name="connsiteY28" fmla="*/ 711200 h 1209040"/>
                <a:gd name="connsiteX29" fmla="*/ 1717040 w 1719513"/>
                <a:gd name="connsiteY29" fmla="*/ 426720 h 1209040"/>
                <a:gd name="connsiteX30" fmla="*/ 1686560 w 1719513"/>
                <a:gd name="connsiteY30" fmla="*/ 213360 h 1209040"/>
                <a:gd name="connsiteX31" fmla="*/ 1595120 w 1719513"/>
                <a:gd name="connsiteY31" fmla="*/ 142240 h 1209040"/>
                <a:gd name="connsiteX32" fmla="*/ 1564640 w 1719513"/>
                <a:gd name="connsiteY32" fmla="*/ 121920 h 1209040"/>
                <a:gd name="connsiteX33" fmla="*/ 1544320 w 1719513"/>
                <a:gd name="connsiteY33" fmla="*/ 91440 h 1209040"/>
                <a:gd name="connsiteX34" fmla="*/ 1513840 w 1719513"/>
                <a:gd name="connsiteY34" fmla="*/ 81280 h 1209040"/>
                <a:gd name="connsiteX35" fmla="*/ 1361440 w 1719513"/>
                <a:gd name="connsiteY35" fmla="*/ 71120 h 1209040"/>
                <a:gd name="connsiteX36" fmla="*/ 1259840 w 1719513"/>
                <a:gd name="connsiteY36" fmla="*/ 50800 h 1209040"/>
                <a:gd name="connsiteX37" fmla="*/ 1198880 w 1719513"/>
                <a:gd name="connsiteY37" fmla="*/ 40640 h 1209040"/>
                <a:gd name="connsiteX38" fmla="*/ 1168400 w 1719513"/>
                <a:gd name="connsiteY38" fmla="*/ 30480 h 1209040"/>
                <a:gd name="connsiteX39" fmla="*/ 721360 w 1719513"/>
                <a:gd name="connsiteY39" fmla="*/ 10160 h 1209040"/>
                <a:gd name="connsiteX40" fmla="*/ 660400 w 1719513"/>
                <a:gd name="connsiteY40" fmla="*/ 0 h 1209040"/>
                <a:gd name="connsiteX41" fmla="*/ 467360 w 1719513"/>
                <a:gd name="connsiteY41" fmla="*/ 30480 h 1209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719513" h="1209040">
                  <a:moveTo>
                    <a:pt x="467360" y="30480"/>
                  </a:moveTo>
                  <a:cubicBezTo>
                    <a:pt x="391160" y="37253"/>
                    <a:pt x="291166" y="35466"/>
                    <a:pt x="203200" y="40640"/>
                  </a:cubicBezTo>
                  <a:cubicBezTo>
                    <a:pt x="175943" y="42243"/>
                    <a:pt x="148618" y="45079"/>
                    <a:pt x="121920" y="50800"/>
                  </a:cubicBezTo>
                  <a:cubicBezTo>
                    <a:pt x="100976" y="55288"/>
                    <a:pt x="60960" y="71120"/>
                    <a:pt x="60960" y="71120"/>
                  </a:cubicBezTo>
                  <a:cubicBezTo>
                    <a:pt x="35583" y="147252"/>
                    <a:pt x="60529" y="64409"/>
                    <a:pt x="40640" y="223520"/>
                  </a:cubicBezTo>
                  <a:cubicBezTo>
                    <a:pt x="31806" y="294189"/>
                    <a:pt x="24892" y="236725"/>
                    <a:pt x="10160" y="325120"/>
                  </a:cubicBezTo>
                  <a:lnTo>
                    <a:pt x="0" y="386080"/>
                  </a:lnTo>
                  <a:cubicBezTo>
                    <a:pt x="3387" y="579120"/>
                    <a:pt x="-5115" y="772735"/>
                    <a:pt x="10160" y="965200"/>
                  </a:cubicBezTo>
                  <a:cubicBezTo>
                    <a:pt x="12092" y="989545"/>
                    <a:pt x="43077" y="1002992"/>
                    <a:pt x="50800" y="1026160"/>
                  </a:cubicBezTo>
                  <a:cubicBezTo>
                    <a:pt x="54187" y="1036320"/>
                    <a:pt x="53387" y="1049067"/>
                    <a:pt x="60960" y="1056640"/>
                  </a:cubicBezTo>
                  <a:cubicBezTo>
                    <a:pt x="125029" y="1120709"/>
                    <a:pt x="101296" y="1081888"/>
                    <a:pt x="152400" y="1107440"/>
                  </a:cubicBezTo>
                  <a:cubicBezTo>
                    <a:pt x="295264" y="1178872"/>
                    <a:pt x="56071" y="1068361"/>
                    <a:pt x="213360" y="1158240"/>
                  </a:cubicBezTo>
                  <a:cubicBezTo>
                    <a:pt x="225484" y="1165168"/>
                    <a:pt x="240453" y="1165013"/>
                    <a:pt x="254000" y="1168400"/>
                  </a:cubicBezTo>
                  <a:cubicBezTo>
                    <a:pt x="264160" y="1175173"/>
                    <a:pt x="273047" y="1184433"/>
                    <a:pt x="284480" y="1188720"/>
                  </a:cubicBezTo>
                  <a:cubicBezTo>
                    <a:pt x="300649" y="1194783"/>
                    <a:pt x="318527" y="1194692"/>
                    <a:pt x="335280" y="1198880"/>
                  </a:cubicBezTo>
                  <a:cubicBezTo>
                    <a:pt x="345670" y="1201477"/>
                    <a:pt x="355600" y="1205653"/>
                    <a:pt x="365760" y="1209040"/>
                  </a:cubicBezTo>
                  <a:lnTo>
                    <a:pt x="924560" y="1198880"/>
                  </a:lnTo>
                  <a:cubicBezTo>
                    <a:pt x="948495" y="1198108"/>
                    <a:pt x="971823" y="1190795"/>
                    <a:pt x="995680" y="1188720"/>
                  </a:cubicBezTo>
                  <a:cubicBezTo>
                    <a:pt x="1049768" y="1184017"/>
                    <a:pt x="1104053" y="1181947"/>
                    <a:pt x="1158240" y="1178560"/>
                  </a:cubicBezTo>
                  <a:cubicBezTo>
                    <a:pt x="1237644" y="1152092"/>
                    <a:pt x="1175069" y="1170101"/>
                    <a:pt x="1341120" y="1158240"/>
                  </a:cubicBezTo>
                  <a:lnTo>
                    <a:pt x="1473200" y="1148080"/>
                  </a:lnTo>
                  <a:cubicBezTo>
                    <a:pt x="1518920" y="1117600"/>
                    <a:pt x="1533313" y="1119293"/>
                    <a:pt x="1554480" y="1076960"/>
                  </a:cubicBezTo>
                  <a:cubicBezTo>
                    <a:pt x="1559269" y="1067381"/>
                    <a:pt x="1557067" y="1054053"/>
                    <a:pt x="1564640" y="1046480"/>
                  </a:cubicBezTo>
                  <a:cubicBezTo>
                    <a:pt x="1572213" y="1038907"/>
                    <a:pt x="1585541" y="1041109"/>
                    <a:pt x="1595120" y="1036320"/>
                  </a:cubicBezTo>
                  <a:cubicBezTo>
                    <a:pt x="1606042" y="1030859"/>
                    <a:pt x="1615440" y="1022773"/>
                    <a:pt x="1625600" y="1016000"/>
                  </a:cubicBezTo>
                  <a:cubicBezTo>
                    <a:pt x="1649758" y="943526"/>
                    <a:pt x="1615503" y="1031146"/>
                    <a:pt x="1666240" y="955040"/>
                  </a:cubicBezTo>
                  <a:cubicBezTo>
                    <a:pt x="1672070" y="946295"/>
                    <a:pt x="1685205" y="889339"/>
                    <a:pt x="1686560" y="883920"/>
                  </a:cubicBezTo>
                  <a:cubicBezTo>
                    <a:pt x="1689947" y="846667"/>
                    <a:pt x="1692349" y="809311"/>
                    <a:pt x="1696720" y="772160"/>
                  </a:cubicBezTo>
                  <a:cubicBezTo>
                    <a:pt x="1699127" y="751701"/>
                    <a:pt x="1705670" y="731765"/>
                    <a:pt x="1706880" y="711200"/>
                  </a:cubicBezTo>
                  <a:cubicBezTo>
                    <a:pt x="1712452" y="616477"/>
                    <a:pt x="1713653" y="521547"/>
                    <a:pt x="1717040" y="426720"/>
                  </a:cubicBezTo>
                  <a:cubicBezTo>
                    <a:pt x="1711041" y="318734"/>
                    <a:pt x="1739779" y="277223"/>
                    <a:pt x="1686560" y="213360"/>
                  </a:cubicBezTo>
                  <a:cubicBezTo>
                    <a:pt x="1656717" y="177548"/>
                    <a:pt x="1637601" y="170561"/>
                    <a:pt x="1595120" y="142240"/>
                  </a:cubicBezTo>
                  <a:lnTo>
                    <a:pt x="1564640" y="121920"/>
                  </a:lnTo>
                  <a:cubicBezTo>
                    <a:pt x="1557867" y="111760"/>
                    <a:pt x="1553855" y="99068"/>
                    <a:pt x="1544320" y="91440"/>
                  </a:cubicBezTo>
                  <a:cubicBezTo>
                    <a:pt x="1535957" y="84750"/>
                    <a:pt x="1524484" y="82463"/>
                    <a:pt x="1513840" y="81280"/>
                  </a:cubicBezTo>
                  <a:cubicBezTo>
                    <a:pt x="1463239" y="75658"/>
                    <a:pt x="1412240" y="74507"/>
                    <a:pt x="1361440" y="71120"/>
                  </a:cubicBezTo>
                  <a:cubicBezTo>
                    <a:pt x="1152547" y="36305"/>
                    <a:pt x="1411403" y="81113"/>
                    <a:pt x="1259840" y="50800"/>
                  </a:cubicBezTo>
                  <a:cubicBezTo>
                    <a:pt x="1239640" y="46760"/>
                    <a:pt x="1218990" y="45109"/>
                    <a:pt x="1198880" y="40640"/>
                  </a:cubicBezTo>
                  <a:cubicBezTo>
                    <a:pt x="1188425" y="38317"/>
                    <a:pt x="1179051" y="31601"/>
                    <a:pt x="1168400" y="30480"/>
                  </a:cubicBezTo>
                  <a:cubicBezTo>
                    <a:pt x="1069319" y="20050"/>
                    <a:pt x="783643" y="12384"/>
                    <a:pt x="721360" y="10160"/>
                  </a:cubicBezTo>
                  <a:cubicBezTo>
                    <a:pt x="701040" y="6773"/>
                    <a:pt x="681000" y="0"/>
                    <a:pt x="660400" y="0"/>
                  </a:cubicBezTo>
                  <a:cubicBezTo>
                    <a:pt x="585816" y="0"/>
                    <a:pt x="543560" y="23707"/>
                    <a:pt x="467360" y="30480"/>
                  </a:cubicBezTo>
                  <a:close/>
                </a:path>
              </a:pathLst>
            </a:custGeom>
            <a:noFill/>
            <a:ln w="9525">
              <a:solidFill>
                <a:srgbClr val="66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15"/>
            </a:p>
          </p:txBody>
        </p:sp>
        <p:sp>
          <p:nvSpPr>
            <p:cNvPr id="9" name="모서리가 둥근 직사각형 8"/>
            <p:cNvSpPr/>
            <p:nvPr/>
          </p:nvSpPr>
          <p:spPr>
            <a:xfrm>
              <a:off x="7912358" y="4582322"/>
              <a:ext cx="1290150" cy="666091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23" b="1" dirty="0">
                  <a:solidFill>
                    <a:schemeClr val="accent2">
                      <a:lumMod val="75000"/>
                    </a:schemeClr>
                  </a:solidFill>
                </a:rPr>
                <a:t>자바스크립트 </a:t>
              </a:r>
              <a:endParaRPr lang="en-US" altLang="ko-KR" sz="1323" b="1" dirty="0">
                <a:solidFill>
                  <a:schemeClr val="accent2">
                    <a:lumMod val="75000"/>
                  </a:schemeClr>
                </a:solidFill>
              </a:endParaRPr>
            </a:p>
            <a:p>
              <a:pPr algn="ctr"/>
              <a:r>
                <a:rPr lang="ko-KR" altLang="en-US" sz="1323" b="1" dirty="0">
                  <a:solidFill>
                    <a:schemeClr val="accent2">
                      <a:lumMod val="75000"/>
                    </a:schemeClr>
                  </a:solidFill>
                </a:rPr>
                <a:t>코드 처리기</a:t>
              </a: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6049279" y="3665684"/>
              <a:ext cx="979755" cy="29591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323" dirty="0">
                  <a:solidFill>
                    <a:srgbClr val="00B0F0"/>
                  </a:solidFill>
                </a:rPr>
                <a:t>index.html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839786" y="5281308"/>
              <a:ext cx="1666115" cy="4317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3" dirty="0">
                  <a:solidFill>
                    <a:schemeClr val="accent2">
                      <a:lumMod val="75000"/>
                    </a:schemeClr>
                  </a:solidFill>
                </a:rPr>
                <a:t>컴파일 없이</a:t>
              </a:r>
              <a:endParaRPr lang="en-US" altLang="ko-KR" sz="1103" dirty="0">
                <a:solidFill>
                  <a:schemeClr val="accent2">
                    <a:lumMod val="75000"/>
                  </a:schemeClr>
                </a:solidFill>
              </a:endParaRPr>
            </a:p>
            <a:p>
              <a:pPr algn="ctr"/>
              <a:r>
                <a:rPr lang="ko-KR" altLang="en-US" sz="1103" dirty="0">
                  <a:solidFill>
                    <a:schemeClr val="accent2">
                      <a:lumMod val="75000"/>
                    </a:schemeClr>
                  </a:solidFill>
                </a:rPr>
                <a:t> 바로 실행</a:t>
              </a:r>
            </a:p>
          </p:txBody>
        </p:sp>
        <p:sp>
          <p:nvSpPr>
            <p:cNvPr id="21" name="왼쪽 화살표 20"/>
            <p:cNvSpPr/>
            <p:nvPr/>
          </p:nvSpPr>
          <p:spPr>
            <a:xfrm>
              <a:off x="7394834" y="4866488"/>
              <a:ext cx="505997" cy="132923"/>
            </a:xfrm>
            <a:prstGeom prst="leftArrow">
              <a:avLst/>
            </a:prstGeom>
            <a:solidFill>
              <a:srgbClr val="6699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15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7579402" y="5837136"/>
              <a:ext cx="1118338" cy="4317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3" dirty="0">
                  <a:solidFill>
                    <a:schemeClr val="accent2">
                      <a:lumMod val="75000"/>
                    </a:schemeClr>
                  </a:solidFill>
                </a:rPr>
                <a:t>자바스크립트</a:t>
              </a:r>
              <a:endParaRPr lang="en-US" altLang="ko-KR" sz="1103" dirty="0">
                <a:solidFill>
                  <a:schemeClr val="accent2">
                    <a:lumMod val="75000"/>
                  </a:schemeClr>
                </a:solidFill>
              </a:endParaRPr>
            </a:p>
            <a:p>
              <a:pPr algn="ctr"/>
              <a:r>
                <a:rPr lang="ko-KR" altLang="en-US" sz="1103" dirty="0">
                  <a:solidFill>
                    <a:schemeClr val="accent2">
                      <a:lumMod val="75000"/>
                    </a:schemeClr>
                  </a:solidFill>
                </a:rPr>
                <a:t>코드</a:t>
              </a:r>
            </a:p>
          </p:txBody>
        </p:sp>
        <p:grpSp>
          <p:nvGrpSpPr>
            <p:cNvPr id="25" name="그룹 24"/>
            <p:cNvGrpSpPr/>
            <p:nvPr/>
          </p:nvGrpSpPr>
          <p:grpSpPr>
            <a:xfrm>
              <a:off x="9539660" y="4320764"/>
              <a:ext cx="1874859" cy="1357292"/>
              <a:chOff x="683568" y="390581"/>
              <a:chExt cx="3305175" cy="2075748"/>
            </a:xfrm>
          </p:grpSpPr>
          <p:pic>
            <p:nvPicPr>
              <p:cNvPr id="23" name="그림 22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83568" y="390581"/>
                <a:ext cx="1828800" cy="2066925"/>
              </a:xfrm>
              <a:prstGeom prst="rect">
                <a:avLst/>
              </a:prstGeom>
            </p:spPr>
          </p:pic>
          <p:pic>
            <p:nvPicPr>
              <p:cNvPr id="24" name="그림 23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12368" y="408929"/>
                <a:ext cx="1476375" cy="2057400"/>
              </a:xfrm>
              <a:prstGeom prst="rect">
                <a:avLst/>
              </a:prstGeom>
            </p:spPr>
          </p:pic>
        </p:grpSp>
        <p:sp>
          <p:nvSpPr>
            <p:cNvPr id="27" name="오른쪽 화살표 26"/>
            <p:cNvSpPr/>
            <p:nvPr/>
          </p:nvSpPr>
          <p:spPr>
            <a:xfrm>
              <a:off x="9204994" y="4872486"/>
              <a:ext cx="346978" cy="126924"/>
            </a:xfrm>
            <a:prstGeom prst="rightArrow">
              <a:avLst/>
            </a:prstGeom>
            <a:solidFill>
              <a:srgbClr val="6699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15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8185574" y="6516692"/>
              <a:ext cx="1247457" cy="3299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198450"/>
              <a:r>
                <a:rPr lang="ko-KR" altLang="en-US" sz="1544"/>
                <a:t>웹 브라우저</a:t>
              </a:r>
              <a:endParaRPr lang="ko-KR" altLang="en-US" sz="1544" dirty="0"/>
            </a:p>
          </p:txBody>
        </p:sp>
        <p:sp>
          <p:nvSpPr>
            <p:cNvPr id="33" name="자유형 32"/>
            <p:cNvSpPr/>
            <p:nvPr/>
          </p:nvSpPr>
          <p:spPr>
            <a:xfrm>
              <a:off x="7004591" y="5330863"/>
              <a:ext cx="719074" cy="752141"/>
            </a:xfrm>
            <a:custGeom>
              <a:avLst/>
              <a:gdLst>
                <a:gd name="connsiteX0" fmla="*/ 532356 w 532356"/>
                <a:gd name="connsiteY0" fmla="*/ 651353 h 651353"/>
                <a:gd name="connsiteX1" fmla="*/ 118997 w 532356"/>
                <a:gd name="connsiteY1" fmla="*/ 482252 h 651353"/>
                <a:gd name="connsiteX2" fmla="*/ 0 w 532356"/>
                <a:gd name="connsiteY2" fmla="*/ 0 h 651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2356" h="651353">
                  <a:moveTo>
                    <a:pt x="532356" y="651353"/>
                  </a:moveTo>
                  <a:cubicBezTo>
                    <a:pt x="370039" y="621082"/>
                    <a:pt x="207723" y="590811"/>
                    <a:pt x="118997" y="482252"/>
                  </a:cubicBezTo>
                  <a:cubicBezTo>
                    <a:pt x="30271" y="373693"/>
                    <a:pt x="18789" y="82463"/>
                    <a:pt x="0" y="0"/>
                  </a:cubicBezTo>
                </a:path>
              </a:pathLst>
            </a:custGeom>
            <a:noFill/>
            <a:ln w="12700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15"/>
            </a:p>
          </p:txBody>
        </p:sp>
      </p:grp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25000" lnSpcReduction="20000"/>
          </a:bodyPr>
          <a:lstStyle/>
          <a:p>
            <a:fld id="{01870596-DAFA-46D2-82A7-2B6B5F8E0EA4}" type="slidenum">
              <a:rPr lang="ko-KR" altLang="en-US" smtClean="0"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498126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대입 연산자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>
          <a:xfrm>
            <a:off x="1608907" y="1260351"/>
            <a:ext cx="11986630" cy="5557451"/>
          </a:xfrm>
        </p:spPr>
        <p:txBody>
          <a:bodyPr>
            <a:normAutofit/>
          </a:bodyPr>
          <a:lstStyle/>
          <a:p>
            <a:r>
              <a:rPr lang="ko-KR" altLang="en-US" sz="2200" dirty="0"/>
              <a:t>대입 연산 </a:t>
            </a:r>
            <a:r>
              <a:rPr lang="en-US" altLang="ko-KR" sz="2200" dirty="0"/>
              <a:t>: </a:t>
            </a:r>
            <a:r>
              <a:rPr lang="ko-KR" altLang="en-US" sz="2200" dirty="0"/>
              <a:t>오른쪽 식의 결과를 왼쪽 변수에 대입</a:t>
            </a:r>
            <a:endParaRPr lang="en-US" altLang="ko-KR" sz="2200" dirty="0"/>
          </a:p>
          <a:p>
            <a:endParaRPr lang="en-US" altLang="ko-KR" sz="2200" dirty="0"/>
          </a:p>
          <a:p>
            <a:endParaRPr lang="en-US" altLang="ko-KR" sz="2200" dirty="0"/>
          </a:p>
          <a:p>
            <a:endParaRPr lang="en-US" altLang="ko-KR" sz="2200" dirty="0"/>
          </a:p>
          <a:p>
            <a:endParaRPr lang="en-US" altLang="ko-KR" sz="2200" dirty="0"/>
          </a:p>
          <a:p>
            <a:r>
              <a:rPr lang="ko-KR" altLang="en-US" sz="2200" dirty="0"/>
              <a:t>대입연산자 종류</a:t>
            </a:r>
          </a:p>
          <a:p>
            <a:endParaRPr lang="en-US" altLang="ko-KR" sz="2200" dirty="0"/>
          </a:p>
          <a:p>
            <a:endParaRPr lang="ko-KR" altLang="en-US" sz="2200" dirty="0"/>
          </a:p>
          <a:p>
            <a:endParaRPr lang="ko-KR" altLang="en-US" sz="2200" dirty="0"/>
          </a:p>
        </p:txBody>
      </p:sp>
      <p:sp>
        <p:nvSpPr>
          <p:cNvPr id="5" name="직사각형 4"/>
          <p:cNvSpPr/>
          <p:nvPr/>
        </p:nvSpPr>
        <p:spPr>
          <a:xfrm>
            <a:off x="3481115" y="1859477"/>
            <a:ext cx="6093068" cy="907941"/>
          </a:xfrm>
          <a:prstGeom prst="rect">
            <a:avLst/>
          </a:prstGeom>
          <a:solidFill>
            <a:schemeClr val="bg2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98450">
              <a:spcAft>
                <a:spcPts val="300"/>
              </a:spcAft>
            </a:pPr>
            <a:r>
              <a:rPr lang="en-US" altLang="ko-KR" sz="1600"/>
              <a:t>let</a:t>
            </a:r>
            <a:r>
              <a:rPr lang="en-US" altLang="ko-KR" sz="1600" dirty="0"/>
              <a:t> a=1, b=3;</a:t>
            </a:r>
          </a:p>
          <a:p>
            <a:pPr defTabSz="198450">
              <a:spcAft>
                <a:spcPts val="300"/>
              </a:spcAft>
            </a:pPr>
            <a:r>
              <a:rPr lang="en-US" altLang="ko-KR" sz="1600" dirty="0"/>
              <a:t>a = b; 		// a</a:t>
            </a:r>
            <a:r>
              <a:rPr lang="ko-KR" altLang="en-US" sz="1600"/>
              <a:t>에 </a:t>
            </a:r>
            <a:r>
              <a:rPr lang="en-US" altLang="ko-KR" sz="1600" dirty="0"/>
              <a:t>b</a:t>
            </a:r>
            <a:r>
              <a:rPr lang="ko-KR" altLang="en-US" sz="1600" dirty="0"/>
              <a:t>의 값이 </a:t>
            </a:r>
            <a:r>
              <a:rPr lang="ko-KR" altLang="en-US" sz="1600"/>
              <a:t>대입되어 </a:t>
            </a:r>
            <a:r>
              <a:rPr lang="en-US" altLang="ko-KR" sz="1600" dirty="0"/>
              <a:t>a=3, b=3</a:t>
            </a:r>
            <a:r>
              <a:rPr lang="ko-KR" altLang="en-US" sz="1600"/>
              <a:t>이 된다</a:t>
            </a:r>
            <a:r>
              <a:rPr lang="en-US" altLang="ko-KR" sz="1600" dirty="0"/>
              <a:t>.</a:t>
            </a:r>
            <a:endParaRPr lang="ko-KR" altLang="en-US" sz="1600" dirty="0"/>
          </a:p>
          <a:p>
            <a:pPr defTabSz="198450">
              <a:spcAft>
                <a:spcPts val="300"/>
              </a:spcAft>
            </a:pPr>
            <a:r>
              <a:rPr lang="en-US" altLang="ko-KR" sz="1600" dirty="0"/>
              <a:t>a += b; 		// a = a + b</a:t>
            </a:r>
            <a:r>
              <a:rPr lang="ko-KR" altLang="en-US" sz="1600" dirty="0"/>
              <a:t>의 </a:t>
            </a:r>
            <a:r>
              <a:rPr lang="ko-KR" altLang="en-US" sz="1600"/>
              <a:t>연산이 이루어져</a:t>
            </a:r>
            <a:r>
              <a:rPr lang="en-US" altLang="ko-KR" sz="1600" dirty="0"/>
              <a:t>, a=6, b=3</a:t>
            </a:r>
            <a:r>
              <a:rPr lang="ko-KR" altLang="en-US" sz="1600"/>
              <a:t>이 된다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0995" y="3924647"/>
            <a:ext cx="9086571" cy="2783154"/>
          </a:xfrm>
          <a:prstGeom prst="rect">
            <a:avLst/>
          </a:prstGeom>
        </p:spPr>
      </p:pic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25000" lnSpcReduction="20000"/>
          </a:bodyPr>
          <a:lstStyle/>
          <a:p>
            <a:fld id="{01870596-DAFA-46D2-82A7-2B6B5F8E0EA4}" type="slidenum">
              <a:rPr lang="ko-KR" altLang="en-US" smtClean="0"/>
              <a:t>30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951282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CBA5356-B29A-4D1A-8B73-3D88A6953E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1675" y="1548383"/>
            <a:ext cx="2787813" cy="2977148"/>
          </a:xfrm>
          <a:prstGeom prst="rect">
            <a:avLst/>
          </a:prstGeom>
          <a:ln w="6350">
            <a:solidFill>
              <a:srgbClr val="2379BF"/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 </a:t>
            </a:r>
            <a:r>
              <a:rPr lang="en-US" altLang="ko-KR" dirty="0"/>
              <a:t>6</a:t>
            </a:r>
            <a:r>
              <a:rPr lang="en-US" altLang="ko-KR"/>
              <a:t>–9 </a:t>
            </a:r>
            <a:r>
              <a:rPr lang="ko-KR" altLang="en-US" dirty="0"/>
              <a:t>대입 연산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2400995" y="972319"/>
            <a:ext cx="5319274" cy="6296596"/>
          </a:xfrm>
          <a:prstGeom prst="rect">
            <a:avLst/>
          </a:prstGeom>
          <a:solidFill>
            <a:schemeClr val="bg2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98450">
              <a:spcAft>
                <a:spcPts val="100"/>
              </a:spcAft>
            </a:pPr>
            <a:r>
              <a:rPr lang="en-US" altLang="ko-KR" sz="1600" dirty="0"/>
              <a:t>&lt;!DOCTYPE html&gt;</a:t>
            </a:r>
          </a:p>
          <a:p>
            <a:pPr defTabSz="198450">
              <a:spcAft>
                <a:spcPts val="100"/>
              </a:spcAft>
            </a:pPr>
            <a:r>
              <a:rPr lang="en-US" altLang="ko-KR" sz="1600" dirty="0"/>
              <a:t>&lt;html&gt;</a:t>
            </a:r>
          </a:p>
          <a:p>
            <a:pPr defTabSz="198450">
              <a:spcAft>
                <a:spcPts val="100"/>
              </a:spcAft>
            </a:pPr>
            <a:r>
              <a:rPr lang="en-US" altLang="ko-KR" sz="1600" dirty="0"/>
              <a:t>&lt;head&gt;</a:t>
            </a:r>
          </a:p>
          <a:p>
            <a:pPr defTabSz="198450">
              <a:spcAft>
                <a:spcPts val="100"/>
              </a:spcAft>
            </a:pPr>
            <a:r>
              <a:rPr lang="en-US" altLang="ko-KR" sz="1600" dirty="0"/>
              <a:t>&lt;meta </a:t>
            </a:r>
            <a:r>
              <a:rPr lang="en-US" altLang="ko-KR" sz="1600"/>
              <a:t>charset="utf</a:t>
            </a:r>
            <a:r>
              <a:rPr lang="en-US" altLang="ko-KR" sz="1600" dirty="0"/>
              <a:t>-8"&gt;</a:t>
            </a:r>
          </a:p>
          <a:p>
            <a:pPr defTabSz="198450">
              <a:spcAft>
                <a:spcPts val="100"/>
              </a:spcAft>
            </a:pPr>
            <a:r>
              <a:rPr lang="en-US" altLang="ko-KR" sz="1600" dirty="0"/>
              <a:t>&lt;title&gt;</a:t>
            </a:r>
            <a:r>
              <a:rPr lang="ko-KR" altLang="en-US" sz="1600"/>
              <a:t>대입 연산</a:t>
            </a:r>
            <a:r>
              <a:rPr lang="en-US" altLang="ko-KR" sz="1600" dirty="0"/>
              <a:t>&lt;/title&gt;</a:t>
            </a:r>
          </a:p>
          <a:p>
            <a:pPr defTabSz="198450">
              <a:spcAft>
                <a:spcPts val="100"/>
              </a:spcAft>
            </a:pPr>
            <a:r>
              <a:rPr lang="en-US" altLang="ko-KR" sz="1600" dirty="0"/>
              <a:t>&lt;/head&gt;</a:t>
            </a:r>
          </a:p>
          <a:p>
            <a:pPr defTabSz="198450">
              <a:spcAft>
                <a:spcPts val="100"/>
              </a:spcAft>
            </a:pPr>
            <a:r>
              <a:rPr lang="en-US" altLang="ko-KR" sz="1600" dirty="0"/>
              <a:t>&lt;body&gt;</a:t>
            </a:r>
          </a:p>
          <a:p>
            <a:pPr defTabSz="198450">
              <a:spcAft>
                <a:spcPts val="100"/>
              </a:spcAft>
            </a:pPr>
            <a:r>
              <a:rPr lang="en-US" altLang="ko-KR" sz="1600" dirty="0"/>
              <a:t>&lt;h3&gt;</a:t>
            </a:r>
            <a:r>
              <a:rPr lang="ko-KR" altLang="en-US" sz="1600"/>
              <a:t>대입 연산</a:t>
            </a:r>
            <a:r>
              <a:rPr lang="en-US" altLang="ko-KR" sz="1600" dirty="0"/>
              <a:t>&lt;/h3&gt;</a:t>
            </a:r>
          </a:p>
          <a:p>
            <a:pPr defTabSz="198450">
              <a:spcAft>
                <a:spcPts val="100"/>
              </a:spcAft>
            </a:pPr>
            <a:r>
              <a:rPr lang="en-US" altLang="ko-KR" sz="1600"/>
              <a:t>&lt;hr</a:t>
            </a:r>
            <a:r>
              <a:rPr lang="en-US" altLang="ko-KR" sz="1600" dirty="0"/>
              <a:t>&gt;</a:t>
            </a:r>
          </a:p>
          <a:p>
            <a:pPr defTabSz="198450">
              <a:spcAft>
                <a:spcPts val="100"/>
              </a:spcAft>
            </a:pPr>
            <a:r>
              <a:rPr lang="en-US" altLang="ko-KR" sz="1600" dirty="0"/>
              <a:t>&lt;script&gt;</a:t>
            </a:r>
          </a:p>
          <a:p>
            <a:pPr defTabSz="198450">
              <a:spcAft>
                <a:spcPts val="100"/>
              </a:spcAft>
            </a:pPr>
            <a:r>
              <a:rPr lang="en-US" altLang="ko-KR" sz="1600" dirty="0"/>
              <a:t>	let x=3, y=3, z=3;</a:t>
            </a:r>
          </a:p>
          <a:p>
            <a:pPr defTabSz="198450">
              <a:spcAft>
                <a:spcPts val="100"/>
              </a:spcAft>
            </a:pPr>
            <a:r>
              <a:rPr lang="es-ES" altLang="ko-KR" sz="1600" dirty="0"/>
              <a:t>	document.write("x=" + x + ", y=" + y);</a:t>
            </a:r>
          </a:p>
          <a:p>
            <a:pPr defTabSz="198450">
              <a:spcAft>
                <a:spcPts val="100"/>
              </a:spcAft>
            </a:pPr>
            <a:r>
              <a:rPr lang="en-US" altLang="ko-KR" sz="1600"/>
              <a:t>	</a:t>
            </a:r>
            <a:r>
              <a:rPr lang="pl-PL" altLang="ko-KR" sz="1600" dirty="0"/>
              <a:t>document.write(", z=" + z + "&lt;br&gt;&lt;br&gt;");</a:t>
            </a:r>
          </a:p>
          <a:p>
            <a:pPr defTabSz="198450">
              <a:spcAft>
                <a:spcPts val="100"/>
              </a:spcAft>
            </a:pPr>
            <a:endParaRPr lang="ko-KR" altLang="en-US" sz="1600" dirty="0"/>
          </a:p>
          <a:p>
            <a:pPr defTabSz="198450">
              <a:spcAft>
                <a:spcPts val="100"/>
              </a:spcAft>
            </a:pPr>
            <a:r>
              <a:rPr lang="en-US" altLang="ko-KR" sz="1600"/>
              <a:t>	</a:t>
            </a:r>
            <a:r>
              <a:rPr lang="en-US" altLang="ko-KR" sz="1600" dirty="0"/>
              <a:t>x += 3</a:t>
            </a:r>
            <a:r>
              <a:rPr lang="en-US" altLang="ko-KR" sz="1600"/>
              <a:t>; </a:t>
            </a:r>
            <a:r>
              <a:rPr lang="en-US" altLang="ko-KR" sz="1600" dirty="0"/>
              <a:t>// x=x+3 -&gt; x=6</a:t>
            </a:r>
          </a:p>
          <a:p>
            <a:pPr defTabSz="198450">
              <a:spcAft>
                <a:spcPts val="100"/>
              </a:spcAft>
            </a:pPr>
            <a:r>
              <a:rPr lang="en-US" altLang="ko-KR" sz="1600"/>
              <a:t>	</a:t>
            </a:r>
            <a:r>
              <a:rPr lang="en-US" altLang="ko-KR" sz="1600" dirty="0"/>
              <a:t>y *= 3</a:t>
            </a:r>
            <a:r>
              <a:rPr lang="en-US" altLang="ko-KR" sz="1600"/>
              <a:t>; </a:t>
            </a:r>
            <a:r>
              <a:rPr lang="en-US" altLang="ko-KR" sz="1600" dirty="0"/>
              <a:t>// y=y*3 -&gt; y=9</a:t>
            </a:r>
          </a:p>
          <a:p>
            <a:pPr defTabSz="198450">
              <a:spcAft>
                <a:spcPts val="100"/>
              </a:spcAft>
            </a:pPr>
            <a:r>
              <a:rPr lang="en-US" altLang="ko-KR" sz="1600"/>
              <a:t>	</a:t>
            </a:r>
            <a:r>
              <a:rPr lang="en-US" altLang="ko-KR" sz="1600" dirty="0"/>
              <a:t>z %= 2</a:t>
            </a:r>
            <a:r>
              <a:rPr lang="en-US" altLang="ko-KR" sz="1600"/>
              <a:t>; </a:t>
            </a:r>
            <a:r>
              <a:rPr lang="en-US" altLang="ko-KR" sz="1600" dirty="0"/>
              <a:t>// z=z%2 -&gt; z=1</a:t>
            </a:r>
          </a:p>
          <a:p>
            <a:pPr defTabSz="198450">
              <a:spcAft>
                <a:spcPts val="100"/>
              </a:spcAft>
            </a:pPr>
            <a:endParaRPr lang="ko-KR" altLang="en-US" sz="1600" dirty="0"/>
          </a:p>
          <a:p>
            <a:pPr defTabSz="198450">
              <a:spcAft>
                <a:spcPts val="100"/>
              </a:spcAft>
            </a:pPr>
            <a:r>
              <a:rPr lang="en-US" altLang="ko-KR" sz="1600"/>
              <a:t>	</a:t>
            </a:r>
            <a:r>
              <a:rPr lang="en-US" altLang="ko-KR" sz="1600" dirty="0" err="1"/>
              <a:t>document</a:t>
            </a:r>
            <a:r>
              <a:rPr lang="en-US" altLang="ko-KR" sz="1600" err="1"/>
              <a:t>.</a:t>
            </a:r>
            <a:r>
              <a:rPr lang="en-US" altLang="ko-KR" sz="1600"/>
              <a:t>write</a:t>
            </a:r>
            <a:r>
              <a:rPr lang="en-US" altLang="ko-KR" sz="1600" dirty="0"/>
              <a:t>("x += 3; </a:t>
            </a:r>
            <a:r>
              <a:rPr lang="ko-KR" altLang="en-US" sz="1600"/>
              <a:t>실행 후</a:t>
            </a:r>
            <a:r>
              <a:rPr lang="en-US" altLang="ko-KR" sz="1600" dirty="0"/>
              <a:t>, x=" + x </a:t>
            </a:r>
            <a:r>
              <a:rPr lang="en-US" altLang="ko-KR" sz="1600"/>
              <a:t>+ "&lt;br</a:t>
            </a:r>
            <a:r>
              <a:rPr lang="en-US" altLang="ko-KR" sz="1600" dirty="0"/>
              <a:t>&gt;");</a:t>
            </a:r>
          </a:p>
          <a:p>
            <a:pPr defTabSz="198450">
              <a:spcAft>
                <a:spcPts val="100"/>
              </a:spcAft>
            </a:pPr>
            <a:r>
              <a:rPr lang="en-US" altLang="ko-KR" sz="1600"/>
              <a:t>	</a:t>
            </a:r>
            <a:r>
              <a:rPr lang="en-US" altLang="ko-KR" sz="1600" dirty="0" err="1"/>
              <a:t>document</a:t>
            </a:r>
            <a:r>
              <a:rPr lang="en-US" altLang="ko-KR" sz="1600" err="1"/>
              <a:t>.</a:t>
            </a:r>
            <a:r>
              <a:rPr lang="en-US" altLang="ko-KR" sz="1600"/>
              <a:t>write</a:t>
            </a:r>
            <a:r>
              <a:rPr lang="en-US" altLang="ko-KR" sz="1600" dirty="0"/>
              <a:t>("y *= 3; </a:t>
            </a:r>
            <a:r>
              <a:rPr lang="ko-KR" altLang="en-US" sz="1600"/>
              <a:t>실행 후</a:t>
            </a:r>
            <a:r>
              <a:rPr lang="en-US" altLang="ko-KR" sz="1600" dirty="0"/>
              <a:t>, y=" + y </a:t>
            </a:r>
            <a:r>
              <a:rPr lang="en-US" altLang="ko-KR" sz="1600"/>
              <a:t>+ "&lt;br</a:t>
            </a:r>
            <a:r>
              <a:rPr lang="en-US" altLang="ko-KR" sz="1600" dirty="0"/>
              <a:t>&gt;");</a:t>
            </a:r>
          </a:p>
          <a:p>
            <a:pPr defTabSz="198450">
              <a:spcAft>
                <a:spcPts val="100"/>
              </a:spcAft>
            </a:pPr>
            <a:r>
              <a:rPr lang="en-US" altLang="ko-KR" sz="1600"/>
              <a:t>	</a:t>
            </a:r>
            <a:r>
              <a:rPr lang="en-US" altLang="ko-KR" sz="1600" dirty="0" err="1"/>
              <a:t>document</a:t>
            </a:r>
            <a:r>
              <a:rPr lang="en-US" altLang="ko-KR" sz="1600" err="1"/>
              <a:t>.</a:t>
            </a:r>
            <a:r>
              <a:rPr lang="en-US" altLang="ko-KR" sz="1600"/>
              <a:t>write</a:t>
            </a:r>
            <a:r>
              <a:rPr lang="en-US" altLang="ko-KR" sz="1600" dirty="0"/>
              <a:t>("z %= 2; </a:t>
            </a:r>
            <a:r>
              <a:rPr lang="ko-KR" altLang="en-US" sz="1600"/>
              <a:t>실행 후</a:t>
            </a:r>
            <a:r>
              <a:rPr lang="en-US" altLang="ko-KR" sz="1600" dirty="0"/>
              <a:t>, z=" + z);</a:t>
            </a:r>
          </a:p>
          <a:p>
            <a:pPr defTabSz="198450">
              <a:spcAft>
                <a:spcPts val="100"/>
              </a:spcAft>
            </a:pPr>
            <a:r>
              <a:rPr lang="en-US" altLang="ko-KR" sz="1600" dirty="0"/>
              <a:t>&lt;/script&gt;</a:t>
            </a:r>
          </a:p>
          <a:p>
            <a:pPr defTabSz="198450">
              <a:spcAft>
                <a:spcPts val="100"/>
              </a:spcAft>
            </a:pPr>
            <a:r>
              <a:rPr lang="en-US" altLang="ko-KR" sz="1600" dirty="0"/>
              <a:t>&lt;/body&gt;</a:t>
            </a:r>
          </a:p>
          <a:p>
            <a:pPr defTabSz="198450">
              <a:spcAft>
                <a:spcPts val="100"/>
              </a:spcAft>
            </a:pPr>
            <a:r>
              <a:rPr lang="en-US" altLang="ko-KR" sz="1600" dirty="0"/>
              <a:t>&lt;/html&gt;</a:t>
            </a:r>
            <a:endParaRPr lang="ko-KR" altLang="en-US" sz="160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25000" lnSpcReduction="20000"/>
          </a:bodyPr>
          <a:lstStyle/>
          <a:p>
            <a:fld id="{01870596-DAFA-46D2-82A7-2B6B5F8E0EA4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49035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비교 연산자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>
          <a:xfrm>
            <a:off x="2040955" y="1404367"/>
            <a:ext cx="9793088" cy="5557451"/>
          </a:xfrm>
        </p:spPr>
        <p:txBody>
          <a:bodyPr vert="horz" lIns="104306" tIns="52153" rIns="104306" bIns="52153" rtlCol="0">
            <a:normAutofit/>
          </a:bodyPr>
          <a:lstStyle/>
          <a:p>
            <a:r>
              <a:rPr lang="ko-KR" altLang="en-US" sz="2200" dirty="0"/>
              <a:t>비교 연산 </a:t>
            </a:r>
            <a:r>
              <a:rPr lang="en-US" altLang="ko-KR" sz="2200" dirty="0"/>
              <a:t>: </a:t>
            </a:r>
            <a:r>
              <a:rPr lang="ko-KR" altLang="en-US" sz="2200" dirty="0"/>
              <a:t>두 값 비교</a:t>
            </a:r>
            <a:r>
              <a:rPr lang="en-US" altLang="ko-KR" sz="2200" dirty="0"/>
              <a:t>,</a:t>
            </a:r>
            <a:r>
              <a:rPr lang="ko-KR" altLang="en-US" sz="2200" dirty="0"/>
              <a:t> </a:t>
            </a:r>
            <a:r>
              <a:rPr lang="en-US" altLang="ko-KR" sz="2200" dirty="0"/>
              <a:t>true</a:t>
            </a:r>
            <a:r>
              <a:rPr lang="ko-KR" altLang="en-US" sz="2200" dirty="0"/>
              <a:t>나 </a:t>
            </a:r>
            <a:r>
              <a:rPr lang="en-US" altLang="ko-KR" sz="2200" dirty="0"/>
              <a:t>false</a:t>
            </a:r>
            <a:r>
              <a:rPr lang="ko-KR" altLang="en-US" sz="2200" dirty="0"/>
              <a:t>의 결과를 내는 연산</a:t>
            </a:r>
            <a:endParaRPr lang="en-US" altLang="ko-KR" sz="2200" dirty="0"/>
          </a:p>
          <a:p>
            <a:endParaRPr lang="en-US" altLang="ko-KR" sz="2200" dirty="0"/>
          </a:p>
          <a:p>
            <a:endParaRPr lang="en-US" altLang="ko-KR" sz="2200" dirty="0"/>
          </a:p>
          <a:p>
            <a:endParaRPr lang="en-US" altLang="ko-KR" sz="2200" dirty="0"/>
          </a:p>
          <a:p>
            <a:endParaRPr lang="en-US" altLang="ko-KR" sz="2200" dirty="0"/>
          </a:p>
          <a:p>
            <a:r>
              <a:rPr lang="ko-KR" altLang="en-US" sz="2200" dirty="0"/>
              <a:t>비교 연산자 종류</a:t>
            </a:r>
          </a:p>
          <a:p>
            <a:endParaRPr lang="ko-KR" altLang="en-US" sz="2200" dirty="0"/>
          </a:p>
          <a:p>
            <a:endParaRPr lang="ko-KR" altLang="en-US" sz="2200" dirty="0"/>
          </a:p>
        </p:txBody>
      </p:sp>
      <p:sp>
        <p:nvSpPr>
          <p:cNvPr id="5" name="직사각형 4"/>
          <p:cNvSpPr/>
          <p:nvPr/>
        </p:nvSpPr>
        <p:spPr>
          <a:xfrm>
            <a:off x="3481115" y="2052439"/>
            <a:ext cx="6827725" cy="597599"/>
          </a:xfrm>
          <a:prstGeom prst="rect">
            <a:avLst/>
          </a:prstGeom>
          <a:solidFill>
            <a:schemeClr val="bg2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98450">
              <a:spcAft>
                <a:spcPts val="100"/>
              </a:spcAft>
            </a:pPr>
            <a:r>
              <a:rPr lang="en-US" altLang="ko-KR" sz="1600" dirty="0"/>
              <a:t>let age = 25;</a:t>
            </a:r>
          </a:p>
          <a:p>
            <a:pPr defTabSz="198450">
              <a:spcAft>
                <a:spcPts val="100"/>
              </a:spcAft>
            </a:pPr>
            <a:r>
              <a:rPr lang="en-US" altLang="ko-KR" sz="1600"/>
              <a:t>let</a:t>
            </a:r>
            <a:r>
              <a:rPr lang="en-US" altLang="ko-KR" sz="1600" dirty="0"/>
              <a:t> result = (age &gt; 20); 		// age</a:t>
            </a:r>
            <a:r>
              <a:rPr lang="ko-KR" altLang="en-US" sz="1600"/>
              <a:t>가 </a:t>
            </a:r>
            <a:r>
              <a:rPr lang="en-US" altLang="ko-KR" sz="1600" dirty="0"/>
              <a:t>20</a:t>
            </a:r>
            <a:r>
              <a:rPr lang="ko-KR" altLang="en-US" sz="1600" dirty="0"/>
              <a:t>보다 </a:t>
            </a:r>
            <a:r>
              <a:rPr lang="ko-KR" altLang="en-US" sz="1600"/>
              <a:t>크므로 </a:t>
            </a:r>
            <a:r>
              <a:rPr lang="en-US" altLang="ko-KR" sz="1600" dirty="0"/>
              <a:t>result</a:t>
            </a:r>
            <a:r>
              <a:rPr lang="ko-KR" altLang="en-US" sz="1600"/>
              <a:t>는 </a:t>
            </a:r>
            <a:r>
              <a:rPr lang="en-US" altLang="ko-KR" sz="1600" dirty="0"/>
              <a:t>true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7170" y="4151948"/>
            <a:ext cx="8626140" cy="1518554"/>
          </a:xfrm>
          <a:prstGeom prst="rect">
            <a:avLst/>
          </a:prstGeom>
        </p:spPr>
      </p:pic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25000" lnSpcReduction="20000"/>
          </a:bodyPr>
          <a:lstStyle/>
          <a:p>
            <a:fld id="{01870596-DAFA-46D2-82A7-2B6B5F8E0EA4}" type="slidenum">
              <a:rPr lang="ko-KR" altLang="en-US" smtClean="0"/>
              <a:t>32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374467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0D425D84-EF50-45F6-A756-4062EBD5A1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3643" y="1692399"/>
            <a:ext cx="2732882" cy="3686510"/>
          </a:xfrm>
          <a:prstGeom prst="rect">
            <a:avLst/>
          </a:prstGeom>
          <a:ln w="6350">
            <a:solidFill>
              <a:srgbClr val="2379BF"/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/>
              <a:t>6-10 </a:t>
            </a:r>
            <a:r>
              <a:rPr lang="ko-KR" altLang="en-US" dirty="0"/>
              <a:t>비교 연산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2328987" y="1116335"/>
            <a:ext cx="5040560" cy="5765681"/>
          </a:xfrm>
          <a:prstGeom prst="rect">
            <a:avLst/>
          </a:prstGeom>
          <a:solidFill>
            <a:schemeClr val="bg2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98450">
              <a:spcAft>
                <a:spcPts val="100"/>
              </a:spcAft>
            </a:pPr>
            <a:r>
              <a:rPr lang="en-US" altLang="ko-KR" sz="1600" dirty="0"/>
              <a:t>&lt;!DOCTYPE html&gt;</a:t>
            </a:r>
          </a:p>
          <a:p>
            <a:pPr defTabSz="198450">
              <a:spcAft>
                <a:spcPts val="100"/>
              </a:spcAft>
            </a:pPr>
            <a:r>
              <a:rPr lang="en-US" altLang="ko-KR" sz="1600" dirty="0"/>
              <a:t>&lt;html&gt;</a:t>
            </a:r>
          </a:p>
          <a:p>
            <a:pPr defTabSz="198450">
              <a:spcAft>
                <a:spcPts val="100"/>
              </a:spcAft>
            </a:pPr>
            <a:r>
              <a:rPr lang="en-US" altLang="ko-KR" sz="1600" dirty="0"/>
              <a:t>&lt;head&gt;</a:t>
            </a:r>
          </a:p>
          <a:p>
            <a:pPr defTabSz="198450">
              <a:spcAft>
                <a:spcPts val="100"/>
              </a:spcAft>
            </a:pPr>
            <a:r>
              <a:rPr lang="en-US" altLang="ko-KR" sz="1600" dirty="0"/>
              <a:t>&lt;meta charset="utf-8"&gt;</a:t>
            </a:r>
          </a:p>
          <a:p>
            <a:pPr defTabSz="198450">
              <a:spcAft>
                <a:spcPts val="100"/>
              </a:spcAft>
            </a:pPr>
            <a:r>
              <a:rPr lang="en-US" altLang="ko-KR" sz="1600" dirty="0"/>
              <a:t>&lt;title&gt;</a:t>
            </a:r>
            <a:r>
              <a:rPr lang="ko-KR" altLang="en-US" sz="1600" dirty="0"/>
              <a:t>비교 연산</a:t>
            </a:r>
            <a:r>
              <a:rPr lang="en-US" altLang="ko-KR" sz="1600" dirty="0"/>
              <a:t>&lt;/title&gt;</a:t>
            </a:r>
          </a:p>
          <a:p>
            <a:pPr defTabSz="198450">
              <a:spcAft>
                <a:spcPts val="100"/>
              </a:spcAft>
            </a:pPr>
            <a:r>
              <a:rPr lang="en-US" altLang="ko-KR" sz="1600" dirty="0"/>
              <a:t>&lt;/head&gt;</a:t>
            </a:r>
          </a:p>
          <a:p>
            <a:pPr defTabSz="198450">
              <a:spcAft>
                <a:spcPts val="100"/>
              </a:spcAft>
            </a:pPr>
            <a:r>
              <a:rPr lang="en-US" altLang="ko-KR" sz="1600" dirty="0"/>
              <a:t>&lt;body&gt;</a:t>
            </a:r>
          </a:p>
          <a:p>
            <a:pPr defTabSz="198450">
              <a:spcAft>
                <a:spcPts val="100"/>
              </a:spcAft>
            </a:pPr>
            <a:r>
              <a:rPr lang="en-US" altLang="ko-KR" sz="1600" dirty="0"/>
              <a:t>&lt;h3&gt;</a:t>
            </a:r>
            <a:r>
              <a:rPr lang="ko-KR" altLang="en-US" sz="1600" dirty="0"/>
              <a:t>비교 연산</a:t>
            </a:r>
            <a:r>
              <a:rPr lang="en-US" altLang="ko-KR" sz="1600" dirty="0"/>
              <a:t>&lt;/h3&gt;</a:t>
            </a:r>
          </a:p>
          <a:p>
            <a:pPr defTabSz="198450">
              <a:spcAft>
                <a:spcPts val="100"/>
              </a:spcAft>
            </a:pPr>
            <a:r>
              <a:rPr lang="en-US" altLang="ko-KR" sz="1600" dirty="0"/>
              <a:t>&lt;</a:t>
            </a:r>
            <a:r>
              <a:rPr lang="en-US" altLang="ko-KR" sz="1600" dirty="0" err="1"/>
              <a:t>hr</a:t>
            </a:r>
            <a:r>
              <a:rPr lang="en-US" altLang="ko-KR" sz="1600" dirty="0"/>
              <a:t>&gt;</a:t>
            </a:r>
          </a:p>
          <a:p>
            <a:pPr defTabSz="198450">
              <a:spcAft>
                <a:spcPts val="100"/>
              </a:spcAft>
            </a:pPr>
            <a:r>
              <a:rPr lang="en-US" altLang="ko-KR" sz="1600" dirty="0"/>
              <a:t>&lt;script&gt;</a:t>
            </a:r>
          </a:p>
          <a:p>
            <a:pPr defTabSz="198450">
              <a:spcAft>
                <a:spcPts val="100"/>
              </a:spcAft>
            </a:pPr>
            <a:r>
              <a:rPr lang="en-US" altLang="ko-KR" sz="1600" dirty="0"/>
              <a:t>	let x=13, y=7;</a:t>
            </a:r>
          </a:p>
          <a:p>
            <a:pPr defTabSz="198450">
              <a:spcAft>
                <a:spcPts val="100"/>
              </a:spcAft>
            </a:pPr>
            <a:r>
              <a:rPr lang="en-US" altLang="ko-KR" sz="1600" dirty="0"/>
              <a:t>	</a:t>
            </a:r>
            <a:r>
              <a:rPr lang="en-US" altLang="ko-KR" sz="1600" dirty="0" err="1"/>
              <a:t>document.write</a:t>
            </a:r>
            <a:r>
              <a:rPr lang="en-US" altLang="ko-KR" sz="1600" dirty="0"/>
              <a:t>("x=" + x + ", y=" + y + "&lt;</a:t>
            </a:r>
            <a:r>
              <a:rPr lang="en-US" altLang="ko-KR" sz="1600" dirty="0" err="1"/>
              <a:t>br</a:t>
            </a:r>
            <a:r>
              <a:rPr lang="en-US" altLang="ko-KR" sz="1600" dirty="0"/>
              <a:t>&gt;&lt;</a:t>
            </a:r>
            <a:r>
              <a:rPr lang="en-US" altLang="ko-KR" sz="1600" dirty="0" err="1"/>
              <a:t>br</a:t>
            </a:r>
            <a:r>
              <a:rPr lang="en-US" altLang="ko-KR" sz="1600" dirty="0"/>
              <a:t>&gt;");</a:t>
            </a:r>
          </a:p>
          <a:p>
            <a:pPr defTabSz="198450">
              <a:spcAft>
                <a:spcPts val="100"/>
              </a:spcAft>
            </a:pPr>
            <a:r>
              <a:rPr lang="en-US" altLang="ko-KR" sz="1600" dirty="0"/>
              <a:t>	</a:t>
            </a:r>
            <a:r>
              <a:rPr lang="en-US" altLang="ko-KR" sz="1600" dirty="0" err="1"/>
              <a:t>document.write</a:t>
            </a:r>
            <a:r>
              <a:rPr lang="en-US" altLang="ko-KR" sz="1600" dirty="0"/>
              <a:t>("x == y : "</a:t>
            </a:r>
            <a:r>
              <a:rPr lang="ko-KR" altLang="en-US" sz="1600" dirty="0"/>
              <a:t> </a:t>
            </a:r>
            <a:r>
              <a:rPr lang="en-US" altLang="ko-KR" sz="1600" dirty="0"/>
              <a:t>+ (x == y) + "&lt;</a:t>
            </a:r>
            <a:r>
              <a:rPr lang="en-US" altLang="ko-KR" sz="1600" dirty="0" err="1"/>
              <a:t>br</a:t>
            </a:r>
            <a:r>
              <a:rPr lang="en-US" altLang="ko-KR" sz="1600" dirty="0"/>
              <a:t>&gt;");</a:t>
            </a:r>
          </a:p>
          <a:p>
            <a:pPr defTabSz="198450">
              <a:spcAft>
                <a:spcPts val="100"/>
              </a:spcAft>
            </a:pPr>
            <a:r>
              <a:rPr lang="en-US" altLang="ko-KR" sz="1600" dirty="0"/>
              <a:t>	</a:t>
            </a:r>
            <a:r>
              <a:rPr lang="en-US" altLang="ko-KR" sz="1600" dirty="0" err="1"/>
              <a:t>document.write</a:t>
            </a:r>
            <a:r>
              <a:rPr lang="en-US" altLang="ko-KR" sz="1600" dirty="0"/>
              <a:t>("x != y : "</a:t>
            </a:r>
            <a:r>
              <a:rPr lang="ko-KR" altLang="en-US" sz="1600" dirty="0"/>
              <a:t> </a:t>
            </a:r>
            <a:r>
              <a:rPr lang="en-US" altLang="ko-KR" sz="1600" dirty="0"/>
              <a:t>+ (x != y) + "&lt;</a:t>
            </a:r>
            <a:r>
              <a:rPr lang="en-US" altLang="ko-KR" sz="1600" dirty="0" err="1"/>
              <a:t>br</a:t>
            </a:r>
            <a:r>
              <a:rPr lang="en-US" altLang="ko-KR" sz="1600" dirty="0"/>
              <a:t>&gt;");</a:t>
            </a:r>
          </a:p>
          <a:p>
            <a:pPr defTabSz="198450">
              <a:spcAft>
                <a:spcPts val="100"/>
              </a:spcAft>
            </a:pPr>
            <a:r>
              <a:rPr lang="en-US" altLang="ko-KR" sz="1600" dirty="0"/>
              <a:t>	</a:t>
            </a:r>
            <a:r>
              <a:rPr lang="en-US" altLang="ko-KR" sz="1600" dirty="0" err="1"/>
              <a:t>document.write</a:t>
            </a:r>
            <a:r>
              <a:rPr lang="en-US" altLang="ko-KR" sz="1600" dirty="0"/>
              <a:t>("x &gt;= y : "</a:t>
            </a:r>
            <a:r>
              <a:rPr lang="ko-KR" altLang="en-US" sz="1600" dirty="0"/>
              <a:t> </a:t>
            </a:r>
            <a:r>
              <a:rPr lang="en-US" altLang="ko-KR" sz="1600" dirty="0"/>
              <a:t>+ (x &gt;= y) + "&lt;</a:t>
            </a:r>
            <a:r>
              <a:rPr lang="en-US" altLang="ko-KR" sz="1600" dirty="0" err="1"/>
              <a:t>br</a:t>
            </a:r>
            <a:r>
              <a:rPr lang="en-US" altLang="ko-KR" sz="1600" dirty="0"/>
              <a:t>&gt;");</a:t>
            </a:r>
          </a:p>
          <a:p>
            <a:pPr defTabSz="198450">
              <a:spcAft>
                <a:spcPts val="100"/>
              </a:spcAft>
            </a:pPr>
            <a:r>
              <a:rPr lang="en-US" altLang="ko-KR" sz="1600" dirty="0"/>
              <a:t>	</a:t>
            </a:r>
            <a:r>
              <a:rPr lang="en-US" altLang="ko-KR" sz="1600" dirty="0" err="1"/>
              <a:t>document.write</a:t>
            </a:r>
            <a:r>
              <a:rPr lang="en-US" altLang="ko-KR" sz="1600" dirty="0"/>
              <a:t>("x &gt; y : "</a:t>
            </a:r>
            <a:r>
              <a:rPr lang="ko-KR" altLang="en-US" sz="1600" dirty="0"/>
              <a:t> </a:t>
            </a:r>
            <a:r>
              <a:rPr lang="en-US" altLang="ko-KR" sz="1600" dirty="0"/>
              <a:t>+ (x &gt; y) + "&lt;</a:t>
            </a:r>
            <a:r>
              <a:rPr lang="en-US" altLang="ko-KR" sz="1600" dirty="0" err="1"/>
              <a:t>br</a:t>
            </a:r>
            <a:r>
              <a:rPr lang="en-US" altLang="ko-KR" sz="1600" dirty="0"/>
              <a:t>&gt;");</a:t>
            </a:r>
          </a:p>
          <a:p>
            <a:pPr defTabSz="198450">
              <a:spcAft>
                <a:spcPts val="100"/>
              </a:spcAft>
            </a:pPr>
            <a:r>
              <a:rPr lang="en-US" altLang="ko-KR" sz="1600" dirty="0"/>
              <a:t>	</a:t>
            </a:r>
            <a:r>
              <a:rPr lang="en-US" altLang="ko-KR" sz="1600" dirty="0" err="1"/>
              <a:t>document.write</a:t>
            </a:r>
            <a:r>
              <a:rPr lang="en-US" altLang="ko-KR" sz="1600" dirty="0"/>
              <a:t>("x &lt;= y : "</a:t>
            </a:r>
            <a:r>
              <a:rPr lang="ko-KR" altLang="en-US" sz="1600" dirty="0"/>
              <a:t> </a:t>
            </a:r>
            <a:r>
              <a:rPr lang="en-US" altLang="ko-KR" sz="1600" dirty="0"/>
              <a:t>+ (x &lt;= y) + "&lt;</a:t>
            </a:r>
            <a:r>
              <a:rPr lang="en-US" altLang="ko-KR" sz="1600" dirty="0" err="1"/>
              <a:t>br</a:t>
            </a:r>
            <a:r>
              <a:rPr lang="en-US" altLang="ko-KR" sz="1600" dirty="0"/>
              <a:t>&gt;");</a:t>
            </a:r>
          </a:p>
          <a:p>
            <a:pPr defTabSz="198450">
              <a:spcAft>
                <a:spcPts val="100"/>
              </a:spcAft>
            </a:pPr>
            <a:r>
              <a:rPr lang="en-US" altLang="ko-KR" sz="1600" dirty="0"/>
              <a:t>	</a:t>
            </a:r>
            <a:r>
              <a:rPr lang="en-US" altLang="ko-KR" sz="1600" dirty="0" err="1"/>
              <a:t>document.write</a:t>
            </a:r>
            <a:r>
              <a:rPr lang="en-US" altLang="ko-KR" sz="1600" dirty="0"/>
              <a:t>("x &lt; y : "</a:t>
            </a:r>
            <a:r>
              <a:rPr lang="ko-KR" altLang="en-US" sz="1600" dirty="0"/>
              <a:t> </a:t>
            </a:r>
            <a:r>
              <a:rPr lang="en-US" altLang="ko-KR" sz="1600" dirty="0"/>
              <a:t>+ (x &lt; y) + "&lt;</a:t>
            </a:r>
            <a:r>
              <a:rPr lang="en-US" altLang="ko-KR" sz="1600" dirty="0" err="1"/>
              <a:t>br</a:t>
            </a:r>
            <a:r>
              <a:rPr lang="en-US" altLang="ko-KR" sz="1600" dirty="0"/>
              <a:t>&gt;");</a:t>
            </a:r>
          </a:p>
          <a:p>
            <a:pPr defTabSz="198450">
              <a:spcAft>
                <a:spcPts val="100"/>
              </a:spcAft>
            </a:pPr>
            <a:r>
              <a:rPr lang="en-US" altLang="ko-KR" sz="1600" dirty="0"/>
              <a:t>&lt;/script&gt;</a:t>
            </a:r>
          </a:p>
          <a:p>
            <a:pPr defTabSz="198450">
              <a:spcAft>
                <a:spcPts val="100"/>
              </a:spcAft>
            </a:pPr>
            <a:r>
              <a:rPr lang="en-US" altLang="ko-KR" sz="1600" dirty="0"/>
              <a:t>&lt;/body&gt;</a:t>
            </a:r>
          </a:p>
          <a:p>
            <a:pPr defTabSz="198450">
              <a:spcAft>
                <a:spcPts val="100"/>
              </a:spcAft>
            </a:pPr>
            <a:r>
              <a:rPr lang="en-US" altLang="ko-KR" sz="1600" dirty="0"/>
              <a:t>&lt;/html&gt;</a:t>
            </a:r>
            <a:endParaRPr lang="ko-KR" altLang="en-US" sz="160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25000" lnSpcReduction="20000"/>
          </a:bodyPr>
          <a:lstStyle/>
          <a:p>
            <a:fld id="{01870596-DAFA-46D2-82A7-2B6B5F8E0EA4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98862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논리 연산자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>
          <a:xfrm>
            <a:off x="2112963" y="1404367"/>
            <a:ext cx="11005373" cy="5557451"/>
          </a:xfrm>
        </p:spPr>
        <p:txBody>
          <a:bodyPr vert="horz" lIns="104306" tIns="52153" rIns="104306" bIns="52153" rtlCol="0">
            <a:normAutofit/>
          </a:bodyPr>
          <a:lstStyle/>
          <a:p>
            <a:r>
              <a:rPr lang="ko-KR" altLang="en-US" sz="2200" dirty="0"/>
              <a:t>논리 연산 </a:t>
            </a:r>
            <a:r>
              <a:rPr lang="en-US" altLang="ko-KR" sz="2200" dirty="0"/>
              <a:t>: AND, OR, NOT</a:t>
            </a:r>
          </a:p>
          <a:p>
            <a:endParaRPr lang="en-US" altLang="ko-KR" sz="2200" dirty="0"/>
          </a:p>
          <a:p>
            <a:endParaRPr lang="en-US" altLang="ko-KR" sz="2200" dirty="0"/>
          </a:p>
          <a:p>
            <a:endParaRPr lang="en-US" altLang="ko-KR" sz="2200" dirty="0"/>
          </a:p>
          <a:p>
            <a:endParaRPr lang="en-US" altLang="ko-KR" sz="2200" dirty="0"/>
          </a:p>
          <a:p>
            <a:r>
              <a:rPr lang="ko-KR" altLang="en-US" sz="2200" dirty="0"/>
              <a:t>논리 연산 종류</a:t>
            </a:r>
            <a:endParaRPr lang="en-US" altLang="ko-KR" sz="2200" dirty="0"/>
          </a:p>
          <a:p>
            <a:endParaRPr lang="ko-KR" altLang="en-US" sz="2200" dirty="0"/>
          </a:p>
        </p:txBody>
      </p:sp>
      <p:sp>
        <p:nvSpPr>
          <p:cNvPr id="5" name="직사각형 4"/>
          <p:cNvSpPr/>
          <p:nvPr/>
        </p:nvSpPr>
        <p:spPr>
          <a:xfrm>
            <a:off x="4345211" y="1984641"/>
            <a:ext cx="5795627" cy="856645"/>
          </a:xfrm>
          <a:prstGeom prst="rect">
            <a:avLst/>
          </a:prstGeom>
          <a:solidFill>
            <a:schemeClr val="bg2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98450">
              <a:spcAft>
                <a:spcPts val="100"/>
              </a:spcAft>
            </a:pPr>
            <a:r>
              <a:rPr lang="en-US" altLang="ko-KR" sz="1600"/>
              <a:t>let</a:t>
            </a:r>
            <a:r>
              <a:rPr lang="en-US" altLang="ko-KR" sz="1600" dirty="0"/>
              <a:t> score = 90;</a:t>
            </a:r>
          </a:p>
          <a:p>
            <a:pPr defTabSz="198450">
              <a:spcAft>
                <a:spcPts val="100"/>
              </a:spcAft>
            </a:pPr>
            <a:r>
              <a:rPr lang="en-US" altLang="ko-KR" sz="1600"/>
              <a:t>let</a:t>
            </a:r>
            <a:r>
              <a:rPr lang="en-US" altLang="ko-KR" sz="1600" dirty="0"/>
              <a:t> age = 20;</a:t>
            </a:r>
          </a:p>
          <a:p>
            <a:pPr defTabSz="198450">
              <a:spcAft>
                <a:spcPts val="100"/>
              </a:spcAft>
            </a:pPr>
            <a:r>
              <a:rPr lang="en-US" altLang="ko-KR" sz="1600"/>
              <a:t>let</a:t>
            </a:r>
            <a:r>
              <a:rPr lang="en-US" altLang="ko-KR" sz="1600" dirty="0"/>
              <a:t> res = ((score &gt; 80</a:t>
            </a:r>
            <a:r>
              <a:rPr lang="en-US" altLang="ko-KR" sz="1600"/>
              <a:t>) &amp;&amp;</a:t>
            </a:r>
            <a:r>
              <a:rPr lang="en-US" altLang="ko-KR" sz="1600" dirty="0"/>
              <a:t> (age &lt; 25)); 	// res=true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3691" y="4278205"/>
            <a:ext cx="8648195" cy="1550059"/>
          </a:xfrm>
          <a:prstGeom prst="rect">
            <a:avLst/>
          </a:prstGeom>
        </p:spPr>
      </p:pic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25000" lnSpcReduction="20000"/>
          </a:bodyPr>
          <a:lstStyle/>
          <a:p>
            <a:fld id="{01870596-DAFA-46D2-82A7-2B6B5F8E0EA4}" type="slidenum">
              <a:rPr lang="ko-KR" altLang="en-US" smtClean="0"/>
              <a:t>34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537869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8BC94969-7030-42F9-842E-07F1310BEB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0118" y="1802917"/>
            <a:ext cx="2787813" cy="3760609"/>
          </a:xfrm>
          <a:prstGeom prst="rect">
            <a:avLst/>
          </a:prstGeom>
          <a:ln w="6350">
            <a:solidFill>
              <a:srgbClr val="2379BF"/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6–11 </a:t>
            </a:r>
            <a:r>
              <a:rPr lang="ko-KR" altLang="en-US" dirty="0"/>
              <a:t>논리 연산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2285019" y="1260351"/>
            <a:ext cx="5716235" cy="5765681"/>
          </a:xfrm>
          <a:prstGeom prst="rect">
            <a:avLst/>
          </a:prstGeom>
          <a:solidFill>
            <a:schemeClr val="bg2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98450">
              <a:spcAft>
                <a:spcPts val="100"/>
              </a:spcAft>
            </a:pPr>
            <a:r>
              <a:rPr lang="en-US" altLang="ko-KR" sz="1600" dirty="0"/>
              <a:t>&lt;!DOCTYPE html&gt;</a:t>
            </a:r>
          </a:p>
          <a:p>
            <a:pPr defTabSz="198450">
              <a:spcAft>
                <a:spcPts val="100"/>
              </a:spcAft>
            </a:pPr>
            <a:r>
              <a:rPr lang="en-US" altLang="ko-KR" sz="1600" dirty="0"/>
              <a:t>&lt;html&gt;</a:t>
            </a:r>
          </a:p>
          <a:p>
            <a:pPr defTabSz="198450">
              <a:spcAft>
                <a:spcPts val="100"/>
              </a:spcAft>
            </a:pPr>
            <a:r>
              <a:rPr lang="en-US" altLang="ko-KR" sz="1600" dirty="0"/>
              <a:t>&lt;head&gt;</a:t>
            </a:r>
          </a:p>
          <a:p>
            <a:pPr defTabSz="198450">
              <a:spcAft>
                <a:spcPts val="100"/>
              </a:spcAft>
            </a:pPr>
            <a:r>
              <a:rPr lang="en-US" altLang="ko-KR" sz="1600" dirty="0"/>
              <a:t>&lt;meta charset="utf-8"&gt;</a:t>
            </a:r>
          </a:p>
          <a:p>
            <a:pPr defTabSz="198450">
              <a:spcAft>
                <a:spcPts val="100"/>
              </a:spcAft>
            </a:pPr>
            <a:r>
              <a:rPr lang="en-US" altLang="ko-KR" sz="1600" dirty="0"/>
              <a:t>&lt;title&gt;</a:t>
            </a:r>
            <a:r>
              <a:rPr lang="ko-KR" altLang="en-US" sz="1600" dirty="0"/>
              <a:t>논리 연산</a:t>
            </a:r>
            <a:r>
              <a:rPr lang="en-US" altLang="ko-KR" sz="1600" dirty="0"/>
              <a:t>&lt;/title&gt;</a:t>
            </a:r>
          </a:p>
          <a:p>
            <a:pPr defTabSz="198450">
              <a:spcAft>
                <a:spcPts val="100"/>
              </a:spcAft>
            </a:pPr>
            <a:r>
              <a:rPr lang="en-US" altLang="ko-KR" sz="1600" dirty="0"/>
              <a:t>&lt;/head&gt;</a:t>
            </a:r>
          </a:p>
          <a:p>
            <a:pPr defTabSz="198450">
              <a:spcAft>
                <a:spcPts val="100"/>
              </a:spcAft>
            </a:pPr>
            <a:r>
              <a:rPr lang="en-US" altLang="ko-KR" sz="1600" dirty="0"/>
              <a:t>&lt;body&gt;</a:t>
            </a:r>
          </a:p>
          <a:p>
            <a:pPr defTabSz="198450">
              <a:spcAft>
                <a:spcPts val="100"/>
              </a:spcAft>
            </a:pPr>
            <a:r>
              <a:rPr lang="en-US" altLang="ko-KR" sz="1600" dirty="0"/>
              <a:t>&lt;h3&gt;</a:t>
            </a:r>
            <a:r>
              <a:rPr lang="ko-KR" altLang="en-US" sz="1600" dirty="0"/>
              <a:t>논리 연산</a:t>
            </a:r>
            <a:r>
              <a:rPr lang="en-US" altLang="ko-KR" sz="1600" dirty="0"/>
              <a:t>&lt;/h3&gt;</a:t>
            </a:r>
          </a:p>
          <a:p>
            <a:pPr defTabSz="198450">
              <a:spcAft>
                <a:spcPts val="100"/>
              </a:spcAft>
            </a:pPr>
            <a:r>
              <a:rPr lang="en-US" altLang="ko-KR" sz="1600" dirty="0"/>
              <a:t>&lt;</a:t>
            </a:r>
            <a:r>
              <a:rPr lang="en-US" altLang="ko-KR" sz="1600" dirty="0" err="1"/>
              <a:t>hr</a:t>
            </a:r>
            <a:r>
              <a:rPr lang="en-US" altLang="ko-KR" sz="1600" dirty="0"/>
              <a:t>&gt;</a:t>
            </a:r>
          </a:p>
          <a:p>
            <a:pPr defTabSz="198450">
              <a:spcAft>
                <a:spcPts val="100"/>
              </a:spcAft>
            </a:pPr>
            <a:r>
              <a:rPr lang="en-US" altLang="ko-KR" sz="1600" dirty="0"/>
              <a:t>&lt;script&gt;</a:t>
            </a:r>
          </a:p>
          <a:p>
            <a:pPr defTabSz="198450">
              <a:spcAft>
                <a:spcPts val="100"/>
              </a:spcAft>
            </a:pPr>
            <a:r>
              <a:rPr lang="en-US" altLang="ko-KR" sz="1600" dirty="0"/>
              <a:t>	let x=true, y=false;</a:t>
            </a:r>
          </a:p>
          <a:p>
            <a:pPr defTabSz="198450">
              <a:spcAft>
                <a:spcPts val="100"/>
              </a:spcAft>
            </a:pPr>
            <a:r>
              <a:rPr lang="es-ES" altLang="ko-KR" sz="1600" dirty="0"/>
              <a:t>	document.write("x=" + x + ", y=" + y + "&lt;br&gt;&lt;br&gt;");</a:t>
            </a:r>
          </a:p>
          <a:p>
            <a:pPr defTabSz="198450">
              <a:spcAft>
                <a:spcPts val="100"/>
              </a:spcAft>
            </a:pPr>
            <a:r>
              <a:rPr lang="es-ES" altLang="ko-KR" sz="1600" dirty="0"/>
              <a:t>	document.write("x &amp;&amp; y : "+ (x&amp;&amp;y) +"&lt;br&gt;");</a:t>
            </a:r>
          </a:p>
          <a:p>
            <a:pPr defTabSz="198450">
              <a:spcAft>
                <a:spcPts val="100"/>
              </a:spcAft>
            </a:pPr>
            <a:r>
              <a:rPr lang="es-ES" altLang="ko-KR" sz="1600" dirty="0"/>
              <a:t>	document.write("x || y : "+ (x||y) +"&lt;br&gt;");</a:t>
            </a:r>
          </a:p>
          <a:p>
            <a:pPr defTabSz="198450">
              <a:spcAft>
                <a:spcPts val="100"/>
              </a:spcAft>
            </a:pPr>
            <a:r>
              <a:rPr lang="en-US" altLang="ko-KR" sz="1600" dirty="0"/>
              <a:t>	</a:t>
            </a:r>
            <a:r>
              <a:rPr lang="en-US" altLang="ko-KR" sz="1600" dirty="0" err="1"/>
              <a:t>document.write</a:t>
            </a:r>
            <a:r>
              <a:rPr lang="en-US" altLang="ko-KR" sz="1600" dirty="0"/>
              <a:t>("!x : " + (!x) +"&lt;</a:t>
            </a:r>
            <a:r>
              <a:rPr lang="en-US" altLang="ko-KR" sz="1600" dirty="0" err="1"/>
              <a:t>br</a:t>
            </a:r>
            <a:r>
              <a:rPr lang="en-US" altLang="ko-KR" sz="1600" dirty="0"/>
              <a:t>&gt;");</a:t>
            </a:r>
          </a:p>
          <a:p>
            <a:pPr defTabSz="198450">
              <a:spcAft>
                <a:spcPts val="100"/>
              </a:spcAft>
            </a:pPr>
            <a:r>
              <a:rPr lang="en-US" altLang="ko-KR" sz="1600" dirty="0"/>
              <a:t>	</a:t>
            </a:r>
            <a:r>
              <a:rPr lang="en-US" altLang="ko-KR" sz="1600" dirty="0" err="1"/>
              <a:t>document.write</a:t>
            </a:r>
            <a:r>
              <a:rPr lang="en-US" altLang="ko-KR" sz="1600" dirty="0"/>
              <a:t>("&lt;</a:t>
            </a:r>
            <a:r>
              <a:rPr lang="en-US" altLang="ko-KR" sz="1600" dirty="0" err="1"/>
              <a:t>hr</a:t>
            </a:r>
            <a:r>
              <a:rPr lang="en-US" altLang="ko-KR" sz="1600" dirty="0"/>
              <a:t>&gt;");</a:t>
            </a:r>
          </a:p>
          <a:p>
            <a:pPr defTabSz="198450">
              <a:spcAft>
                <a:spcPts val="100"/>
              </a:spcAft>
            </a:pPr>
            <a:r>
              <a:rPr lang="it-IT" altLang="ko-KR" sz="1600" dirty="0"/>
              <a:t>	document.write("(3&gt;2) &amp;&amp; (3&lt;4) : " + ((3&gt;2)&amp;&amp;(3&lt;4)) + "&lt;br&gt;");</a:t>
            </a:r>
          </a:p>
          <a:p>
            <a:pPr defTabSz="198450">
              <a:spcAft>
                <a:spcPts val="100"/>
              </a:spcAft>
            </a:pPr>
            <a:r>
              <a:rPr lang="it-IT" altLang="ko-KR" sz="1600" dirty="0"/>
              <a:t>	document.write("(3==-2) || (-1&lt;0) : " + ((3==2)||(-1&lt;0)));</a:t>
            </a:r>
          </a:p>
          <a:p>
            <a:pPr defTabSz="198450">
              <a:spcAft>
                <a:spcPts val="100"/>
              </a:spcAft>
            </a:pPr>
            <a:r>
              <a:rPr lang="en-US" altLang="ko-KR" sz="1600" dirty="0"/>
              <a:t>&lt;/script&gt;</a:t>
            </a:r>
          </a:p>
          <a:p>
            <a:pPr defTabSz="198450">
              <a:spcAft>
                <a:spcPts val="100"/>
              </a:spcAft>
            </a:pPr>
            <a:r>
              <a:rPr lang="en-US" altLang="ko-KR" sz="1600" dirty="0"/>
              <a:t>&lt;/body&gt;</a:t>
            </a:r>
          </a:p>
          <a:p>
            <a:pPr defTabSz="198450">
              <a:spcAft>
                <a:spcPts val="100"/>
              </a:spcAft>
            </a:pPr>
            <a:r>
              <a:rPr lang="en-US" altLang="ko-KR" sz="1600" dirty="0"/>
              <a:t>&lt;/html&gt;</a:t>
            </a:r>
            <a:endParaRPr lang="ko-KR" altLang="en-US" sz="160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25000" lnSpcReduction="20000"/>
          </a:bodyPr>
          <a:lstStyle/>
          <a:p>
            <a:fld id="{01870596-DAFA-46D2-82A7-2B6B5F8E0EA4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70555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조건 연산자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>
          <a:xfrm>
            <a:off x="2256979" y="1404367"/>
            <a:ext cx="11986630" cy="5557451"/>
          </a:xfrm>
        </p:spPr>
        <p:txBody>
          <a:bodyPr vert="horz" lIns="104306" tIns="52153" rIns="104306" bIns="52153" rtlCol="0">
            <a:normAutofit/>
          </a:bodyPr>
          <a:lstStyle/>
          <a:p>
            <a:r>
              <a:rPr lang="ko-KR" altLang="en-US" sz="2400" dirty="0"/>
              <a:t>조건 연산</a:t>
            </a:r>
            <a:endParaRPr lang="en-US" altLang="ko-KR" sz="2400" dirty="0"/>
          </a:p>
          <a:p>
            <a:endParaRPr lang="en-US" altLang="ko-KR" sz="2200" dirty="0"/>
          </a:p>
          <a:p>
            <a:pPr lvl="1"/>
            <a:r>
              <a:rPr lang="en-US" altLang="ko-KR" dirty="0"/>
              <a:t>condition ? </a:t>
            </a:r>
            <a:r>
              <a:rPr lang="en-US" altLang="ko-KR" dirty="0" err="1"/>
              <a:t>expT</a:t>
            </a:r>
            <a:r>
              <a:rPr lang="en-US" altLang="ko-KR" dirty="0"/>
              <a:t> : </a:t>
            </a:r>
            <a:r>
              <a:rPr lang="en-US" altLang="ko-KR" dirty="0" err="1"/>
              <a:t>expF</a:t>
            </a:r>
            <a:endParaRPr lang="en-US" altLang="ko-KR" dirty="0"/>
          </a:p>
          <a:p>
            <a:pPr lvl="2"/>
            <a:r>
              <a:rPr lang="en-US" altLang="ko-KR" dirty="0"/>
              <a:t>condition</a:t>
            </a:r>
            <a:r>
              <a:rPr lang="ko-KR" altLang="en-US" dirty="0"/>
              <a:t>이 </a:t>
            </a:r>
            <a:r>
              <a:rPr lang="en-US" altLang="ko-KR" dirty="0"/>
              <a:t>true</a:t>
            </a:r>
            <a:r>
              <a:rPr lang="ko-KR" altLang="en-US" dirty="0"/>
              <a:t>이면 전체 결과는 </a:t>
            </a:r>
            <a:r>
              <a:rPr lang="en-US" altLang="ko-KR" dirty="0" err="1"/>
              <a:t>expT</a:t>
            </a:r>
            <a:r>
              <a:rPr lang="ko-KR" altLang="en-US" dirty="0"/>
              <a:t>의 계산 값</a:t>
            </a:r>
            <a:endParaRPr lang="en-US" altLang="ko-KR" dirty="0"/>
          </a:p>
          <a:p>
            <a:pPr lvl="2"/>
            <a:r>
              <a:rPr lang="en-US" altLang="ko-KR" dirty="0"/>
              <a:t>false</a:t>
            </a:r>
            <a:r>
              <a:rPr lang="ko-KR" altLang="en-US" dirty="0"/>
              <a:t>이면 </a:t>
            </a:r>
            <a:r>
              <a:rPr lang="en-US" altLang="ko-KR" dirty="0" err="1"/>
              <a:t>expF</a:t>
            </a:r>
            <a:r>
              <a:rPr lang="ko-KR" altLang="en-US" dirty="0"/>
              <a:t>의 계산 값</a:t>
            </a:r>
          </a:p>
          <a:p>
            <a:pPr lvl="1"/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2977059" y="3792810"/>
            <a:ext cx="6827725" cy="597599"/>
          </a:xfrm>
          <a:prstGeom prst="rect">
            <a:avLst/>
          </a:prstGeom>
          <a:solidFill>
            <a:schemeClr val="bg2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98450">
              <a:spcAft>
                <a:spcPts val="100"/>
              </a:spcAft>
            </a:pPr>
            <a:r>
              <a:rPr lang="en-US" altLang="ko-KR" sz="1600"/>
              <a:t>let</a:t>
            </a:r>
            <a:r>
              <a:rPr lang="en-US" altLang="ko-KR" sz="1600" dirty="0"/>
              <a:t> x=5, y=3;</a:t>
            </a:r>
          </a:p>
          <a:p>
            <a:pPr defTabSz="198450">
              <a:spcAft>
                <a:spcPts val="100"/>
              </a:spcAft>
            </a:pPr>
            <a:r>
              <a:rPr lang="en-US" altLang="ko-KR" sz="1600"/>
              <a:t>let</a:t>
            </a:r>
            <a:r>
              <a:rPr lang="en-US" altLang="ko-KR" sz="1600" dirty="0"/>
              <a:t> big = (x&gt;y) ? x : y; // (x&gt;y)</a:t>
            </a:r>
            <a:r>
              <a:rPr lang="ko-KR" altLang="en-US" sz="1600"/>
              <a:t>가 </a:t>
            </a:r>
            <a:r>
              <a:rPr lang="en-US" altLang="ko-KR" sz="1600" dirty="0"/>
              <a:t>true</a:t>
            </a:r>
            <a:r>
              <a:rPr lang="ko-KR" altLang="en-US" sz="1600"/>
              <a:t>이므로 </a:t>
            </a:r>
            <a:r>
              <a:rPr lang="en-US" altLang="ko-KR" sz="1600" dirty="0"/>
              <a:t>x </a:t>
            </a:r>
            <a:r>
              <a:rPr lang="ko-KR" altLang="en-US" sz="1600"/>
              <a:t>값 </a:t>
            </a:r>
            <a:r>
              <a:rPr lang="en-US" altLang="ko-KR" sz="1600" dirty="0"/>
              <a:t>5</a:t>
            </a:r>
            <a:r>
              <a:rPr lang="ko-KR" altLang="en-US" sz="1600"/>
              <a:t>가 </a:t>
            </a:r>
            <a:r>
              <a:rPr lang="en-US" altLang="ko-KR" sz="1600" dirty="0"/>
              <a:t>big</a:t>
            </a:r>
            <a:r>
              <a:rPr lang="ko-KR" altLang="en-US" sz="1600"/>
              <a:t>에 대입된다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25000" lnSpcReduction="20000"/>
          </a:bodyPr>
          <a:lstStyle/>
          <a:p>
            <a:fld id="{01870596-DAFA-46D2-82A7-2B6B5F8E0EA4}" type="slidenum">
              <a:rPr lang="ko-KR" altLang="en-US" smtClean="0"/>
              <a:t>36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186098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EB694CA4-8245-4AB2-8CE5-3ACE8EC61D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1675" y="2124447"/>
            <a:ext cx="2960824" cy="2669595"/>
          </a:xfrm>
          <a:prstGeom prst="rect">
            <a:avLst/>
          </a:prstGeom>
          <a:ln w="6350">
            <a:solidFill>
              <a:srgbClr val="2379BF"/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6–12 </a:t>
            </a:r>
            <a:r>
              <a:rPr lang="ko-KR" altLang="en-US" dirty="0"/>
              <a:t>조건 연산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2112963" y="1620391"/>
            <a:ext cx="6047377" cy="4392488"/>
          </a:xfrm>
          <a:prstGeom prst="rect">
            <a:avLst/>
          </a:prstGeom>
          <a:solidFill>
            <a:schemeClr val="bg2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noAutofit/>
          </a:bodyPr>
          <a:lstStyle/>
          <a:p>
            <a:pPr defTabSz="198450">
              <a:spcAft>
                <a:spcPts val="100"/>
              </a:spcAft>
            </a:pPr>
            <a:r>
              <a:rPr lang="en-US" altLang="ko-KR" sz="1600" dirty="0"/>
              <a:t>&lt;!DOCTYPE html&gt;</a:t>
            </a:r>
          </a:p>
          <a:p>
            <a:pPr defTabSz="198450">
              <a:spcAft>
                <a:spcPts val="100"/>
              </a:spcAft>
            </a:pPr>
            <a:r>
              <a:rPr lang="en-US" altLang="ko-KR" sz="1600" dirty="0"/>
              <a:t>&lt;html&gt;</a:t>
            </a:r>
          </a:p>
          <a:p>
            <a:pPr defTabSz="198450">
              <a:spcAft>
                <a:spcPts val="100"/>
              </a:spcAft>
            </a:pPr>
            <a:r>
              <a:rPr lang="en-US" altLang="ko-KR" sz="1600" dirty="0"/>
              <a:t>&lt;head&gt;</a:t>
            </a:r>
          </a:p>
          <a:p>
            <a:pPr defTabSz="198450">
              <a:spcAft>
                <a:spcPts val="100"/>
              </a:spcAft>
            </a:pPr>
            <a:r>
              <a:rPr lang="en-US" altLang="ko-KR" sz="1600" dirty="0"/>
              <a:t>&lt;meta charset="utf-8"&gt;</a:t>
            </a:r>
          </a:p>
          <a:p>
            <a:pPr defTabSz="198450">
              <a:spcAft>
                <a:spcPts val="100"/>
              </a:spcAft>
            </a:pPr>
            <a:r>
              <a:rPr lang="en-US" altLang="ko-KR" sz="1600" dirty="0"/>
              <a:t>&lt;title&gt;</a:t>
            </a:r>
            <a:r>
              <a:rPr lang="ko-KR" altLang="en-US" sz="1600" dirty="0"/>
              <a:t>조건 연산</a:t>
            </a:r>
            <a:r>
              <a:rPr lang="en-US" altLang="ko-KR" sz="1600" dirty="0"/>
              <a:t>&lt;/title&gt;</a:t>
            </a:r>
          </a:p>
          <a:p>
            <a:pPr defTabSz="198450">
              <a:spcAft>
                <a:spcPts val="100"/>
              </a:spcAft>
            </a:pPr>
            <a:r>
              <a:rPr lang="en-US" altLang="ko-KR" sz="1600" dirty="0"/>
              <a:t>&lt;/head&gt;</a:t>
            </a:r>
          </a:p>
          <a:p>
            <a:pPr defTabSz="198450">
              <a:spcAft>
                <a:spcPts val="100"/>
              </a:spcAft>
            </a:pPr>
            <a:r>
              <a:rPr lang="en-US" altLang="ko-KR" sz="1600" dirty="0"/>
              <a:t>&lt;body&gt;</a:t>
            </a:r>
          </a:p>
          <a:p>
            <a:pPr defTabSz="198450">
              <a:spcAft>
                <a:spcPts val="100"/>
              </a:spcAft>
            </a:pPr>
            <a:r>
              <a:rPr lang="en-US" altLang="ko-KR" sz="1600" dirty="0"/>
              <a:t>&lt;h3&gt;</a:t>
            </a:r>
            <a:r>
              <a:rPr lang="ko-KR" altLang="en-US" sz="1600" dirty="0"/>
              <a:t>조건 연산</a:t>
            </a:r>
            <a:r>
              <a:rPr lang="en-US" altLang="ko-KR" sz="1600" dirty="0"/>
              <a:t>&lt;/h3&gt;</a:t>
            </a:r>
          </a:p>
          <a:p>
            <a:pPr defTabSz="198450">
              <a:spcAft>
                <a:spcPts val="100"/>
              </a:spcAft>
            </a:pPr>
            <a:r>
              <a:rPr lang="en-US" altLang="ko-KR" sz="1600" dirty="0"/>
              <a:t>&lt;</a:t>
            </a:r>
            <a:r>
              <a:rPr lang="en-US" altLang="ko-KR" sz="1600" dirty="0" err="1"/>
              <a:t>hr</a:t>
            </a:r>
            <a:r>
              <a:rPr lang="en-US" altLang="ko-KR" sz="1600" dirty="0"/>
              <a:t>&gt;</a:t>
            </a:r>
          </a:p>
          <a:p>
            <a:pPr defTabSz="198450">
              <a:spcAft>
                <a:spcPts val="100"/>
              </a:spcAft>
            </a:pPr>
            <a:r>
              <a:rPr lang="en-US" altLang="ko-KR" sz="1600" dirty="0"/>
              <a:t>&lt;script&gt;</a:t>
            </a:r>
          </a:p>
          <a:p>
            <a:pPr defTabSz="198450">
              <a:spcAft>
                <a:spcPts val="100"/>
              </a:spcAft>
            </a:pPr>
            <a:r>
              <a:rPr lang="en-US" altLang="ko-KR" sz="1600" dirty="0"/>
              <a:t>	let a=3, b=5;</a:t>
            </a:r>
          </a:p>
          <a:p>
            <a:pPr defTabSz="198450">
              <a:spcAft>
                <a:spcPts val="100"/>
              </a:spcAft>
            </a:pPr>
            <a:r>
              <a:rPr lang="en-US" altLang="ko-KR" sz="1600" dirty="0"/>
              <a:t>	</a:t>
            </a:r>
            <a:r>
              <a:rPr lang="en-US" altLang="ko-KR" sz="1600" dirty="0" err="1"/>
              <a:t>document.write</a:t>
            </a:r>
            <a:r>
              <a:rPr lang="en-US" altLang="ko-KR" sz="1600" dirty="0"/>
              <a:t>("a=" + a + ", b=" + b + "&lt;</a:t>
            </a:r>
            <a:r>
              <a:rPr lang="en-US" altLang="ko-KR" sz="1600" dirty="0" err="1"/>
              <a:t>br</a:t>
            </a:r>
            <a:r>
              <a:rPr lang="en-US" altLang="ko-KR" sz="1600" dirty="0"/>
              <a:t>&gt;&lt;</a:t>
            </a:r>
            <a:r>
              <a:rPr lang="en-US" altLang="ko-KR" sz="1600" dirty="0" err="1"/>
              <a:t>br</a:t>
            </a:r>
            <a:r>
              <a:rPr lang="en-US" altLang="ko-KR" sz="1600" dirty="0"/>
              <a:t>&gt;");</a:t>
            </a:r>
          </a:p>
          <a:p>
            <a:pPr defTabSz="198450">
              <a:spcAft>
                <a:spcPts val="100"/>
              </a:spcAft>
            </a:pPr>
            <a:r>
              <a:rPr lang="en-US" altLang="ko-KR" sz="1600" dirty="0"/>
              <a:t>	</a:t>
            </a:r>
            <a:r>
              <a:rPr lang="en-US" altLang="ko-KR" sz="1600" dirty="0" err="1"/>
              <a:t>document.write</a:t>
            </a:r>
            <a:r>
              <a:rPr lang="en-US" altLang="ko-KR" sz="1600" dirty="0"/>
              <a:t>("</a:t>
            </a:r>
            <a:r>
              <a:rPr lang="ko-KR" altLang="en-US" sz="1600" dirty="0"/>
              <a:t>두수의 차이 </a:t>
            </a:r>
            <a:r>
              <a:rPr lang="en-US" altLang="ko-KR" sz="1600" dirty="0"/>
              <a:t>:</a:t>
            </a:r>
            <a:r>
              <a:rPr lang="ko-KR" altLang="en-US" sz="1600" dirty="0"/>
              <a:t> </a:t>
            </a:r>
            <a:r>
              <a:rPr lang="en-US" altLang="ko-KR" sz="1600" dirty="0"/>
              <a:t>"</a:t>
            </a:r>
            <a:r>
              <a:rPr lang="ko-KR" altLang="en-US" sz="1600" dirty="0"/>
              <a:t> </a:t>
            </a:r>
            <a:r>
              <a:rPr lang="en-US" altLang="ko-KR" sz="1600" dirty="0"/>
              <a:t>+ ((a&gt;b)?(a-b):(b-a)));</a:t>
            </a:r>
          </a:p>
          <a:p>
            <a:pPr defTabSz="198450">
              <a:spcAft>
                <a:spcPts val="100"/>
              </a:spcAft>
            </a:pPr>
            <a:r>
              <a:rPr lang="en-US" altLang="ko-KR" sz="1600" dirty="0"/>
              <a:t>&lt;/script&gt;</a:t>
            </a:r>
          </a:p>
          <a:p>
            <a:pPr defTabSz="198450">
              <a:spcAft>
                <a:spcPts val="100"/>
              </a:spcAft>
            </a:pPr>
            <a:r>
              <a:rPr lang="en-US" altLang="ko-KR" sz="1600" dirty="0"/>
              <a:t>&lt;/body&gt;</a:t>
            </a:r>
          </a:p>
          <a:p>
            <a:pPr defTabSz="198450">
              <a:spcAft>
                <a:spcPts val="100"/>
              </a:spcAft>
            </a:pPr>
            <a:r>
              <a:rPr lang="en-US" altLang="ko-KR" sz="1600" dirty="0"/>
              <a:t>&lt;/html&gt;</a:t>
            </a:r>
            <a:endParaRPr lang="ko-KR" altLang="en-US" sz="160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25000" lnSpcReduction="20000"/>
          </a:bodyPr>
          <a:lstStyle/>
          <a:p>
            <a:fld id="{01870596-DAFA-46D2-82A7-2B6B5F8E0EA4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2536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비트 연산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2496354" y="1548383"/>
            <a:ext cx="9133165" cy="5557451"/>
          </a:xfrm>
        </p:spPr>
        <p:txBody>
          <a:bodyPr vert="horz" lIns="104306" tIns="52153" rIns="104306" bIns="52153" rtlCol="0">
            <a:normAutofit/>
          </a:bodyPr>
          <a:lstStyle/>
          <a:p>
            <a:r>
              <a:rPr lang="ko-KR" altLang="en-US" sz="2200" dirty="0"/>
              <a:t>비트 개념</a:t>
            </a:r>
            <a:endParaRPr lang="en-US" altLang="ko-KR" sz="2200" dirty="0"/>
          </a:p>
          <a:p>
            <a:endParaRPr lang="en-US" altLang="ko-KR" sz="2200" dirty="0"/>
          </a:p>
          <a:p>
            <a:endParaRPr lang="en-US" altLang="ko-KR" sz="2200" dirty="0"/>
          </a:p>
          <a:p>
            <a:endParaRPr lang="en-US" altLang="ko-KR" sz="2200" dirty="0"/>
          </a:p>
          <a:p>
            <a:endParaRPr lang="en-US" altLang="ko-KR" sz="2200" dirty="0"/>
          </a:p>
          <a:p>
            <a:endParaRPr lang="en-US" altLang="ko-KR" sz="2200" dirty="0"/>
          </a:p>
          <a:p>
            <a:r>
              <a:rPr lang="ko-KR" altLang="en-US" sz="2200" dirty="0"/>
              <a:t>비트 연산 종류</a:t>
            </a:r>
            <a:endParaRPr lang="en-US" altLang="ko-KR" sz="2200" dirty="0"/>
          </a:p>
          <a:p>
            <a:pPr lvl="1"/>
            <a:r>
              <a:rPr lang="ko-KR" altLang="en-US" dirty="0"/>
              <a:t>비트들끼리의 비트 논리 연산</a:t>
            </a:r>
            <a:endParaRPr lang="en-US" altLang="ko-KR" dirty="0"/>
          </a:p>
          <a:p>
            <a:pPr lvl="1"/>
            <a:r>
              <a:rPr lang="ko-KR" altLang="en-US" dirty="0"/>
              <a:t>비트 시프트 연산</a:t>
            </a:r>
          </a:p>
        </p:txBody>
      </p:sp>
      <p:grpSp>
        <p:nvGrpSpPr>
          <p:cNvPr id="5" name="그룹 4"/>
          <p:cNvGrpSpPr/>
          <p:nvPr/>
        </p:nvGrpSpPr>
        <p:grpSpPr>
          <a:xfrm>
            <a:off x="2990044" y="2351573"/>
            <a:ext cx="4842922" cy="1190882"/>
            <a:chOff x="4067944" y="1836410"/>
            <a:chExt cx="4392488" cy="1080120"/>
          </a:xfrm>
        </p:grpSpPr>
        <p:sp>
          <p:nvSpPr>
            <p:cNvPr id="6" name="직사각형 5"/>
            <p:cNvSpPr/>
            <p:nvPr/>
          </p:nvSpPr>
          <p:spPr>
            <a:xfrm>
              <a:off x="4067944" y="1836410"/>
              <a:ext cx="4392488" cy="108012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15"/>
            </a:p>
          </p:txBody>
        </p:sp>
        <p:grpSp>
          <p:nvGrpSpPr>
            <p:cNvPr id="7" name="그룹 6"/>
            <p:cNvGrpSpPr/>
            <p:nvPr/>
          </p:nvGrpSpPr>
          <p:grpSpPr>
            <a:xfrm>
              <a:off x="4119766" y="1926856"/>
              <a:ext cx="4312095" cy="976133"/>
              <a:chOff x="2123728" y="1493628"/>
              <a:chExt cx="4312095" cy="976133"/>
            </a:xfrm>
          </p:grpSpPr>
          <p:sp>
            <p:nvSpPr>
              <p:cNvPr id="8" name="직사각형 7"/>
              <p:cNvSpPr/>
              <p:nvPr/>
            </p:nvSpPr>
            <p:spPr>
              <a:xfrm>
                <a:off x="2123728" y="1782721"/>
                <a:ext cx="1121255" cy="40686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base"/>
                <a:r>
                  <a:rPr lang="en-US" altLang="ko-KR" sz="2315" dirty="0"/>
                  <a:t>x = 10; </a:t>
                </a:r>
                <a:endParaRPr lang="ko-KR" altLang="en-US" sz="2315" dirty="0"/>
              </a:p>
            </p:txBody>
          </p:sp>
          <p:grpSp>
            <p:nvGrpSpPr>
              <p:cNvPr id="9" name="그룹 8"/>
              <p:cNvGrpSpPr/>
              <p:nvPr/>
            </p:nvGrpSpPr>
            <p:grpSpPr>
              <a:xfrm>
                <a:off x="3923928" y="1782721"/>
                <a:ext cx="2307478" cy="428564"/>
                <a:chOff x="3923928" y="2082303"/>
                <a:chExt cx="2307478" cy="428564"/>
              </a:xfrm>
            </p:grpSpPr>
            <p:sp>
              <p:nvSpPr>
                <p:cNvPr id="15" name="직사각형 14"/>
                <p:cNvSpPr/>
                <p:nvPr/>
              </p:nvSpPr>
              <p:spPr>
                <a:xfrm>
                  <a:off x="4215996" y="2104005"/>
                  <a:ext cx="2015410" cy="406862"/>
                </a:xfrm>
                <a:prstGeom prst="rect">
                  <a:avLst/>
                </a:prstGeom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txBody>
                <a:bodyPr wrap="none">
                  <a:spAutoFit/>
                </a:bodyPr>
                <a:lstStyle/>
                <a:p>
                  <a:pPr fontAlgn="base"/>
                  <a:r>
                    <a:rPr lang="en-US" altLang="ko-KR" sz="2315" dirty="0"/>
                    <a:t>0 0 0 0 1 0 1 0</a:t>
                  </a:r>
                  <a:endParaRPr lang="ko-KR" altLang="en-US" sz="2315" dirty="0"/>
                </a:p>
              </p:txBody>
            </p:sp>
            <p:sp>
              <p:nvSpPr>
                <p:cNvPr id="16" name="직사각형 15"/>
                <p:cNvSpPr/>
                <p:nvPr/>
              </p:nvSpPr>
              <p:spPr>
                <a:xfrm>
                  <a:off x="3923928" y="2082303"/>
                  <a:ext cx="292526" cy="40686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fontAlgn="base"/>
                  <a:r>
                    <a:rPr lang="en-US" altLang="ko-KR" sz="2315" dirty="0"/>
                    <a:t>x</a:t>
                  </a:r>
                  <a:endParaRPr lang="ko-KR" altLang="en-US" sz="2315" dirty="0"/>
                </a:p>
              </p:txBody>
            </p:sp>
          </p:grpSp>
          <p:sp>
            <p:nvSpPr>
              <p:cNvPr id="10" name="TextBox 9"/>
              <p:cNvSpPr txBox="1"/>
              <p:nvPr/>
            </p:nvSpPr>
            <p:spPr>
              <a:xfrm>
                <a:off x="6012445" y="2232076"/>
                <a:ext cx="423378" cy="2376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103" dirty="0"/>
                  <a:t>비트</a:t>
                </a:r>
              </a:p>
            </p:txBody>
          </p:sp>
          <p:sp>
            <p:nvSpPr>
              <p:cNvPr id="11" name="오른쪽 대괄호 10"/>
              <p:cNvSpPr/>
              <p:nvPr/>
            </p:nvSpPr>
            <p:spPr>
              <a:xfrm rot="16200000">
                <a:off x="4980396" y="839351"/>
                <a:ext cx="216882" cy="1558614"/>
              </a:xfrm>
              <a:prstGeom prst="rightBracket">
                <a:avLst>
                  <a:gd name="adj" fmla="val 58185"/>
                </a:avLst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sz="2315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4804143" y="1493628"/>
                <a:ext cx="551323" cy="2376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103" dirty="0"/>
                  <a:t>바이트</a:t>
                </a:r>
              </a:p>
            </p:txBody>
          </p:sp>
          <p:sp>
            <p:nvSpPr>
              <p:cNvPr id="13" name="타원 12"/>
              <p:cNvSpPr/>
              <p:nvPr/>
            </p:nvSpPr>
            <p:spPr>
              <a:xfrm>
                <a:off x="5263863" y="1850207"/>
                <a:ext cx="269642" cy="284919"/>
              </a:xfrm>
              <a:prstGeom prst="ellipse">
                <a:avLst/>
              </a:prstGeom>
              <a:noFill/>
              <a:ln w="9525">
                <a:solidFill>
                  <a:srgbClr val="C00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315"/>
              </a:p>
            </p:txBody>
          </p:sp>
          <p:cxnSp>
            <p:nvCxnSpPr>
              <p:cNvPr id="14" name="꺾인 연결선 13"/>
              <p:cNvCxnSpPr>
                <a:stCxn id="10" idx="1"/>
                <a:endCxn id="13" idx="4"/>
              </p:cNvCxnSpPr>
              <p:nvPr/>
            </p:nvCxnSpPr>
            <p:spPr>
              <a:xfrm rot="10800000">
                <a:off x="5398686" y="2135126"/>
                <a:ext cx="613760" cy="215793"/>
              </a:xfrm>
              <a:prstGeom prst="bentConnector2">
                <a:avLst/>
              </a:prstGeom>
              <a:ln w="9525">
                <a:solidFill>
                  <a:srgbClr val="C0000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7" name="슬라이드 번호 개체 틀 1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25000" lnSpcReduction="20000"/>
          </a:bodyPr>
          <a:lstStyle/>
          <a:p>
            <a:fld id="{01870596-DAFA-46D2-82A7-2B6B5F8E0EA4}" type="slidenum">
              <a:rPr lang="ko-KR" altLang="en-US" smtClean="0"/>
              <a:t>38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112624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ko-KR" altLang="en-US" dirty="0"/>
              <a:t>비트 논리 연산</a:t>
            </a:r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2267937" y="1371370"/>
            <a:ext cx="9494098" cy="5557451"/>
          </a:xfrm>
        </p:spPr>
        <p:txBody>
          <a:bodyPr vert="horz" lIns="104306" tIns="52153" rIns="104306" bIns="52153" rtlCol="0">
            <a:normAutofit/>
          </a:bodyPr>
          <a:lstStyle/>
          <a:p>
            <a:r>
              <a:rPr lang="ko-KR" altLang="en-US" sz="2200" dirty="0"/>
              <a:t>비트 논리 연산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4463" y="2076088"/>
            <a:ext cx="8660797" cy="1890316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25000" lnSpcReduction="20000"/>
          </a:bodyPr>
          <a:lstStyle/>
          <a:p>
            <a:fld id="{01870596-DAFA-46D2-82A7-2B6B5F8E0EA4}" type="slidenum">
              <a:rPr lang="ko-KR" altLang="en-US" smtClean="0"/>
              <a:t>39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7937" y="4336376"/>
            <a:ext cx="8747670" cy="2619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3223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vert="horz" lIns="104306" tIns="52153" rIns="104306" bIns="52153" rtlCol="0" anchor="ctr">
            <a:noAutofit/>
          </a:bodyPr>
          <a:lstStyle/>
          <a:p>
            <a:r>
              <a:rPr lang="ko-KR" altLang="en-US" sz="3000" dirty="0"/>
              <a:t>웹 페이지에서 자바스크립트의 역할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2833043" y="1116335"/>
            <a:ext cx="8242214" cy="5557451"/>
          </a:xfrm>
        </p:spPr>
        <p:txBody>
          <a:bodyPr vert="horz" lIns="104306" tIns="52153" rIns="104306" bIns="52153" rtlCol="0">
            <a:normAutofit/>
          </a:bodyPr>
          <a:lstStyle/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ko-KR" altLang="en-US" sz="2200" b="1" dirty="0"/>
              <a:t>사용자의 입력 및 계산</a:t>
            </a:r>
            <a:endParaRPr lang="en-US" altLang="ko-KR" sz="2200" b="1" dirty="0"/>
          </a:p>
          <a:p>
            <a:pPr lvl="1"/>
            <a:r>
              <a:rPr lang="ko-KR" altLang="en-US" sz="1800" dirty="0">
                <a:latin typeface="굴림" panose="020B0600000101010101" pitchFamily="50" charset="-127"/>
                <a:ea typeface="굴림" panose="020B0600000101010101" pitchFamily="50" charset="-127"/>
              </a:rPr>
              <a:t>마우스와 키보드 입력은 오직 자바스크립트로만 가능</a:t>
            </a:r>
            <a:endParaRPr lang="en-US" altLang="ko-KR" sz="18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1"/>
            <a:r>
              <a:rPr lang="ko-KR" altLang="en-US" sz="1800" dirty="0">
                <a:latin typeface="굴림" panose="020B0600000101010101" pitchFamily="50" charset="-127"/>
                <a:ea typeface="굴림" panose="020B0600000101010101" pitchFamily="50" charset="-127"/>
              </a:rPr>
              <a:t>계산 기능</a:t>
            </a:r>
          </a:p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ko-KR" altLang="en-US" sz="2200" b="1" dirty="0"/>
              <a:t>웹 페이지 내용 및 모양의 동적 제어</a:t>
            </a:r>
            <a:endParaRPr lang="en-US" altLang="ko-KR" sz="2200" b="1" dirty="0"/>
          </a:p>
          <a:p>
            <a:pPr lvl="1"/>
            <a:r>
              <a:rPr lang="en-US" altLang="ko-KR" sz="1800" dirty="0">
                <a:latin typeface="굴림" panose="020B0600000101010101" pitchFamily="50" charset="-127"/>
                <a:ea typeface="굴림" panose="020B0600000101010101" pitchFamily="50" charset="-127"/>
              </a:rPr>
              <a:t>HTML </a:t>
            </a:r>
            <a:r>
              <a:rPr lang="ko-KR" altLang="en-US" sz="1800" dirty="0">
                <a:latin typeface="굴림" panose="020B0600000101010101" pitchFamily="50" charset="-127"/>
                <a:ea typeface="굴림" panose="020B0600000101010101" pitchFamily="50" charset="-127"/>
              </a:rPr>
              <a:t>태그의 속성</a:t>
            </a:r>
            <a:r>
              <a:rPr lang="en-US" altLang="ko-KR" sz="1800" dirty="0"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ko-KR" altLang="en-US" sz="1800" dirty="0">
                <a:latin typeface="굴림" panose="020B0600000101010101" pitchFamily="50" charset="-127"/>
                <a:ea typeface="굴림" panose="020B0600000101010101" pitchFamily="50" charset="-127"/>
              </a:rPr>
              <a:t>콘텐츠</a:t>
            </a:r>
            <a:r>
              <a:rPr lang="en-US" altLang="ko-KR" sz="1800" dirty="0">
                <a:latin typeface="굴림" panose="020B0600000101010101" pitchFamily="50" charset="-127"/>
                <a:ea typeface="굴림" panose="020B0600000101010101" pitchFamily="50" charset="-127"/>
              </a:rPr>
              <a:t>, CSS </a:t>
            </a:r>
            <a:r>
              <a:rPr lang="ko-KR" altLang="en-US" sz="1800" dirty="0" err="1">
                <a:latin typeface="굴림" panose="020B0600000101010101" pitchFamily="50" charset="-127"/>
                <a:ea typeface="굴림" panose="020B0600000101010101" pitchFamily="50" charset="-127"/>
              </a:rPr>
              <a:t>프로퍼티</a:t>
            </a:r>
            <a:r>
              <a:rPr lang="ko-KR" altLang="en-US" sz="1800" dirty="0">
                <a:latin typeface="굴림" panose="020B0600000101010101" pitchFamily="50" charset="-127"/>
                <a:ea typeface="굴림" panose="020B0600000101010101" pitchFamily="50" charset="-127"/>
              </a:rPr>
              <a:t> 값 동적 변경</a:t>
            </a:r>
          </a:p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ko-KR" altLang="en-US" sz="2200" b="1" dirty="0"/>
              <a:t>브라우저 제어</a:t>
            </a:r>
            <a:endParaRPr lang="en-US" altLang="ko-KR" sz="2200" b="1" dirty="0"/>
          </a:p>
          <a:p>
            <a:pPr lvl="1"/>
            <a:r>
              <a:rPr lang="ko-KR" altLang="en-US" sz="1800" dirty="0">
                <a:latin typeface="굴림" panose="020B0600000101010101" pitchFamily="50" charset="-127"/>
                <a:ea typeface="굴림" panose="020B0600000101010101" pitchFamily="50" charset="-127"/>
              </a:rPr>
              <a:t>브라우저 윈도우 크기와 모양 제어</a:t>
            </a:r>
            <a:endParaRPr lang="en-US" altLang="ko-KR" sz="18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1"/>
            <a:r>
              <a:rPr lang="ko-KR" altLang="en-US" sz="1800" dirty="0">
                <a:latin typeface="굴림" panose="020B0600000101010101" pitchFamily="50" charset="-127"/>
                <a:ea typeface="굴림" panose="020B0600000101010101" pitchFamily="50" charset="-127"/>
              </a:rPr>
              <a:t>새 윈도우 열기</a:t>
            </a:r>
            <a:r>
              <a:rPr lang="en-US" altLang="ko-KR" sz="1800" dirty="0">
                <a:latin typeface="굴림" panose="020B0600000101010101" pitchFamily="50" charset="-127"/>
                <a:ea typeface="굴림" panose="020B0600000101010101" pitchFamily="50" charset="-127"/>
              </a:rPr>
              <a:t>/</a:t>
            </a:r>
            <a:r>
              <a:rPr lang="ko-KR" altLang="en-US" sz="1800" dirty="0">
                <a:latin typeface="굴림" panose="020B0600000101010101" pitchFamily="50" charset="-127"/>
                <a:ea typeface="굴림" panose="020B0600000101010101" pitchFamily="50" charset="-127"/>
              </a:rPr>
              <a:t>닫기</a:t>
            </a:r>
            <a:endParaRPr lang="en-US" altLang="ko-KR" sz="18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1"/>
            <a:r>
              <a:rPr lang="ko-KR" altLang="en-US" sz="1800" dirty="0">
                <a:latin typeface="굴림" panose="020B0600000101010101" pitchFamily="50" charset="-127"/>
                <a:ea typeface="굴림" panose="020B0600000101010101" pitchFamily="50" charset="-127"/>
              </a:rPr>
              <a:t>다른 웹 사이트 접속</a:t>
            </a:r>
            <a:endParaRPr lang="en-US" altLang="ko-KR" sz="18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1"/>
            <a:r>
              <a:rPr lang="ko-KR" altLang="en-US" sz="1800" dirty="0" err="1">
                <a:latin typeface="굴림" panose="020B0600000101010101" pitchFamily="50" charset="-127"/>
                <a:ea typeface="굴림" panose="020B0600000101010101" pitchFamily="50" charset="-127"/>
              </a:rPr>
              <a:t>히스토리</a:t>
            </a:r>
            <a:r>
              <a:rPr lang="ko-KR" altLang="en-US" sz="1800" dirty="0">
                <a:latin typeface="굴림" panose="020B0600000101010101" pitchFamily="50" charset="-127"/>
                <a:ea typeface="굴림" panose="020B0600000101010101" pitchFamily="50" charset="-127"/>
              </a:rPr>
              <a:t> 제어</a:t>
            </a:r>
          </a:p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ko-KR" altLang="en-US" sz="2200" b="1" dirty="0"/>
              <a:t>웹 서버와의 통신</a:t>
            </a:r>
            <a:endParaRPr lang="en-US" altLang="ko-KR" sz="2200" b="1" dirty="0"/>
          </a:p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ko-KR" altLang="en-US" sz="2200" b="1" dirty="0"/>
              <a:t>웹 애플리케이션 작성</a:t>
            </a:r>
            <a:endParaRPr lang="en-US" altLang="ko-KR" sz="2200" b="1" dirty="0"/>
          </a:p>
          <a:p>
            <a:pPr lvl="1"/>
            <a:r>
              <a:rPr lang="ko-KR" altLang="en-US" sz="1800" dirty="0">
                <a:latin typeface="굴림" panose="020B0600000101010101" pitchFamily="50" charset="-127"/>
                <a:ea typeface="굴림" panose="020B0600000101010101" pitchFamily="50" charset="-127"/>
              </a:rPr>
              <a:t>캔버스 그래픽</a:t>
            </a:r>
            <a:r>
              <a:rPr lang="en-US" altLang="ko-KR" sz="1800" dirty="0"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ko-KR" altLang="en-US" sz="1800" dirty="0">
                <a:latin typeface="굴림" panose="020B0600000101010101" pitchFamily="50" charset="-127"/>
                <a:ea typeface="굴림" panose="020B0600000101010101" pitchFamily="50" charset="-127"/>
              </a:rPr>
              <a:t>로컬</a:t>
            </a:r>
            <a:r>
              <a:rPr lang="en-US" altLang="ko-KR" sz="1800" dirty="0">
                <a:latin typeface="굴림" panose="020B0600000101010101" pitchFamily="50" charset="-127"/>
                <a:ea typeface="굴림" panose="020B0600000101010101" pitchFamily="50" charset="-127"/>
              </a:rPr>
              <a:t>/</a:t>
            </a:r>
            <a:r>
              <a:rPr lang="ko-KR" altLang="en-US" sz="1800" dirty="0">
                <a:latin typeface="굴림" panose="020B0600000101010101" pitchFamily="50" charset="-127"/>
                <a:ea typeface="굴림" panose="020B0600000101010101" pitchFamily="50" charset="-127"/>
              </a:rPr>
              <a:t>세션 스토리지 저장</a:t>
            </a:r>
            <a:r>
              <a:rPr lang="en-US" altLang="ko-KR" sz="1800" dirty="0"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ko-KR" altLang="en-US" sz="1800" dirty="0">
                <a:latin typeface="굴림" panose="020B0600000101010101" pitchFamily="50" charset="-127"/>
                <a:ea typeface="굴림" panose="020B0600000101010101" pitchFamily="50" charset="-127"/>
              </a:rPr>
              <a:t>위치정보서비스 등</a:t>
            </a:r>
          </a:p>
          <a:p>
            <a:pPr>
              <a:spcBef>
                <a:spcPts val="1200"/>
              </a:spcBef>
              <a:spcAft>
                <a:spcPts val="600"/>
              </a:spcAft>
            </a:pPr>
            <a:endParaRPr lang="ko-KR" altLang="en-US" sz="2200" b="1" dirty="0"/>
          </a:p>
          <a:p>
            <a:pPr>
              <a:spcBef>
                <a:spcPts val="1200"/>
              </a:spcBef>
              <a:spcAft>
                <a:spcPts val="600"/>
              </a:spcAft>
            </a:pPr>
            <a:endParaRPr lang="ko-KR" altLang="en-US" sz="2200" b="1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25000" lnSpcReduction="20000"/>
          </a:bodyPr>
          <a:lstStyle/>
          <a:p>
            <a:fld id="{01870596-DAFA-46D2-82A7-2B6B5F8E0EA4}" type="slidenum">
              <a:rPr lang="ko-KR" altLang="en-US" smtClean="0"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0100089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비트 시프트 연산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1"/>
          </p:nvPr>
        </p:nvSpPr>
        <p:spPr>
          <a:xfrm>
            <a:off x="1824931" y="1260351"/>
            <a:ext cx="9865096" cy="5557451"/>
          </a:xfrm>
        </p:spPr>
        <p:txBody>
          <a:bodyPr vert="horz" lIns="104306" tIns="52153" rIns="104306" bIns="52153" rtlCol="0">
            <a:normAutofit/>
          </a:bodyPr>
          <a:lstStyle/>
          <a:p>
            <a:r>
              <a:rPr lang="ko-KR" altLang="en-US" sz="2200"/>
              <a:t>시프트 </a:t>
            </a:r>
            <a:r>
              <a:rPr lang="en-US" altLang="ko-KR" sz="2200" dirty="0"/>
              <a:t>: </a:t>
            </a:r>
            <a:r>
              <a:rPr lang="ko-KR" altLang="en-US" sz="2200" dirty="0"/>
              <a:t>저장 공간에서 </a:t>
            </a:r>
            <a:r>
              <a:rPr lang="ko-KR" altLang="en-US" sz="2200"/>
              <a:t>비트들의 오른쪽</a:t>
            </a:r>
            <a:r>
              <a:rPr lang="en-US" altLang="ko-KR" sz="2200" dirty="0"/>
              <a:t>/</a:t>
            </a:r>
            <a:r>
              <a:rPr lang="ko-KR" altLang="en-US" sz="2200" dirty="0"/>
              <a:t>왼쪽 이동</a:t>
            </a:r>
          </a:p>
          <a:p>
            <a:pPr lvl="1"/>
            <a:endParaRPr lang="ko-KR" altLang="en-US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8656" y="5130298"/>
            <a:ext cx="8660797" cy="2277831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0652" y="2113396"/>
            <a:ext cx="7630574" cy="2731507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25000" lnSpcReduction="20000"/>
          </a:bodyPr>
          <a:lstStyle/>
          <a:p>
            <a:fld id="{01870596-DAFA-46D2-82A7-2B6B5F8E0EA4}" type="slidenum">
              <a:rPr lang="ko-KR" altLang="en-US" smtClean="0"/>
              <a:t>40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3642305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6–13 </a:t>
            </a:r>
            <a:r>
              <a:rPr lang="ko-KR" altLang="en-US" dirty="0"/>
              <a:t>비트 연산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1631026" y="900311"/>
            <a:ext cx="8208912" cy="6453049"/>
          </a:xfrm>
          <a:prstGeom prst="rect">
            <a:avLst/>
          </a:prstGeom>
          <a:solidFill>
            <a:schemeClr val="bg2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98450">
              <a:spcAft>
                <a:spcPts val="100"/>
              </a:spcAft>
            </a:pPr>
            <a:r>
              <a:rPr lang="en-US" altLang="ko-KR" sz="1100" dirty="0"/>
              <a:t>&lt;!DOCTYPE html&gt;</a:t>
            </a:r>
          </a:p>
          <a:p>
            <a:pPr defTabSz="198450">
              <a:spcAft>
                <a:spcPts val="100"/>
              </a:spcAft>
            </a:pPr>
            <a:r>
              <a:rPr lang="en-US" altLang="ko-KR" sz="1100" dirty="0"/>
              <a:t>&lt;html&gt;&lt;head&gt; &lt;meta </a:t>
            </a:r>
            <a:r>
              <a:rPr lang="en-US" altLang="ko-KR" sz="1100"/>
              <a:t>charset="utf</a:t>
            </a:r>
            <a:r>
              <a:rPr lang="en-US" altLang="ko-KR" sz="1100" dirty="0"/>
              <a:t>-8"&gt;&lt;title&gt;</a:t>
            </a:r>
            <a:r>
              <a:rPr lang="ko-KR" altLang="en-US" sz="1100"/>
              <a:t>비트 연산</a:t>
            </a:r>
            <a:r>
              <a:rPr lang="en-US" altLang="ko-KR" sz="1100" dirty="0"/>
              <a:t>&lt;/title&gt;</a:t>
            </a:r>
          </a:p>
          <a:p>
            <a:pPr defTabSz="198450">
              <a:spcAft>
                <a:spcPts val="100"/>
              </a:spcAft>
            </a:pPr>
            <a:r>
              <a:rPr lang="en-US" altLang="ko-KR" sz="1100" dirty="0"/>
              <a:t>&lt;script&gt;</a:t>
            </a:r>
          </a:p>
          <a:p>
            <a:pPr defTabSz="198450">
              <a:spcAft>
                <a:spcPts val="100"/>
              </a:spcAft>
            </a:pPr>
            <a:r>
              <a:rPr lang="en-US" altLang="ko-KR" sz="1100" dirty="0"/>
              <a:t>function digit8(v) </a:t>
            </a:r>
            <a:r>
              <a:rPr lang="en-US" altLang="ko-KR" sz="1100"/>
              <a:t>{ </a:t>
            </a:r>
            <a:r>
              <a:rPr lang="en-US" altLang="ko-KR" sz="1100" dirty="0"/>
              <a:t>// </a:t>
            </a:r>
            <a:r>
              <a:rPr lang="ko-KR" altLang="en-US" sz="1100"/>
              <a:t>숫자 </a:t>
            </a:r>
            <a:r>
              <a:rPr lang="en-US" altLang="ko-KR" sz="1100" dirty="0"/>
              <a:t>v</a:t>
            </a:r>
            <a:r>
              <a:rPr lang="ko-KR" altLang="en-US" sz="1100"/>
              <a:t>를 </a:t>
            </a:r>
            <a:r>
              <a:rPr lang="en-US" altLang="ko-KR" sz="1100" dirty="0"/>
              <a:t>8</a:t>
            </a:r>
            <a:r>
              <a:rPr lang="ko-KR" altLang="en-US" sz="1100"/>
              <a:t>비트 </a:t>
            </a:r>
            <a:r>
              <a:rPr lang="en-US" altLang="ko-KR" sz="1100" dirty="0"/>
              <a:t>2</a:t>
            </a:r>
            <a:r>
              <a:rPr lang="ko-KR" altLang="en-US" sz="1100"/>
              <a:t>진수로 변환</a:t>
            </a:r>
            <a:endParaRPr lang="en-US" altLang="ko-KR" sz="1100" dirty="0"/>
          </a:p>
          <a:p>
            <a:pPr defTabSz="198450">
              <a:spcAft>
                <a:spcPts val="100"/>
              </a:spcAft>
            </a:pPr>
            <a:r>
              <a:rPr lang="en-US" altLang="ko-KR" sz="1100"/>
              <a:t>	let str</a:t>
            </a:r>
            <a:r>
              <a:rPr lang="en-US" altLang="ko-KR" sz="1100" dirty="0"/>
              <a:t>="";</a:t>
            </a:r>
          </a:p>
          <a:p>
            <a:pPr defTabSz="198450">
              <a:spcAft>
                <a:spcPts val="100"/>
              </a:spcAft>
            </a:pPr>
            <a:r>
              <a:rPr lang="nn-NO" altLang="ko-KR" sz="1100" dirty="0"/>
              <a:t>	for(let i=0; i&lt;8; i++, v&lt;&lt;=1) {</a:t>
            </a:r>
          </a:p>
          <a:p>
            <a:pPr defTabSz="198450">
              <a:spcAft>
                <a:spcPts val="100"/>
              </a:spcAft>
            </a:pPr>
            <a:r>
              <a:rPr lang="en-US" altLang="ko-KR" sz="1100" dirty="0"/>
              <a:t>		</a:t>
            </a:r>
            <a:r>
              <a:rPr lang="en-US" altLang="ko-KR" sz="1100"/>
              <a:t>if((</a:t>
            </a:r>
            <a:r>
              <a:rPr lang="en-US" altLang="ko-KR" sz="1100" dirty="0"/>
              <a:t>v </a:t>
            </a:r>
            <a:r>
              <a:rPr lang="en-US" altLang="ko-KR" sz="1100"/>
              <a:t>&amp; 0x80)) str</a:t>
            </a:r>
            <a:r>
              <a:rPr lang="en-US" altLang="ko-KR" sz="1100" dirty="0"/>
              <a:t> += "1";</a:t>
            </a:r>
          </a:p>
          <a:p>
            <a:pPr defTabSz="198450">
              <a:spcAft>
                <a:spcPts val="100"/>
              </a:spcAft>
            </a:pPr>
            <a:r>
              <a:rPr lang="en-US" altLang="ko-KR" sz="1100" dirty="0"/>
              <a:t>		</a:t>
            </a:r>
            <a:r>
              <a:rPr lang="en-US" altLang="ko-KR" sz="1100"/>
              <a:t>else str</a:t>
            </a:r>
            <a:r>
              <a:rPr lang="en-US" altLang="ko-KR" sz="1100" dirty="0"/>
              <a:t> += "0";</a:t>
            </a:r>
          </a:p>
          <a:p>
            <a:pPr defTabSz="198450">
              <a:spcAft>
                <a:spcPts val="100"/>
              </a:spcAft>
            </a:pPr>
            <a:r>
              <a:rPr lang="en-US" altLang="ko-KR" sz="1100" dirty="0"/>
              <a:t>	}</a:t>
            </a:r>
          </a:p>
          <a:p>
            <a:pPr defTabSz="198450">
              <a:spcAft>
                <a:spcPts val="100"/>
              </a:spcAft>
            </a:pPr>
            <a:r>
              <a:rPr lang="en-US" altLang="ko-KR" sz="1100" dirty="0"/>
              <a:t>	</a:t>
            </a:r>
            <a:r>
              <a:rPr lang="en-US" altLang="ko-KR" sz="1100"/>
              <a:t>return str</a:t>
            </a:r>
            <a:r>
              <a:rPr lang="en-US" altLang="ko-KR" sz="1100" dirty="0"/>
              <a:t>;</a:t>
            </a:r>
          </a:p>
          <a:p>
            <a:pPr defTabSz="198450">
              <a:spcAft>
                <a:spcPts val="100"/>
              </a:spcAft>
            </a:pPr>
            <a:r>
              <a:rPr lang="en-US" altLang="ko-KR" sz="1100" dirty="0"/>
              <a:t>}</a:t>
            </a:r>
          </a:p>
          <a:p>
            <a:pPr defTabSz="198450">
              <a:spcAft>
                <a:spcPts val="100"/>
              </a:spcAft>
            </a:pPr>
            <a:r>
              <a:rPr lang="en-US" altLang="ko-KR" sz="1100" dirty="0"/>
              <a:t>&lt;/script&gt;</a:t>
            </a:r>
          </a:p>
          <a:p>
            <a:pPr defTabSz="198450">
              <a:spcAft>
                <a:spcPts val="100"/>
              </a:spcAft>
            </a:pPr>
            <a:r>
              <a:rPr lang="en-US" altLang="ko-KR" sz="1100" dirty="0"/>
              <a:t>&lt;/head&gt;</a:t>
            </a:r>
          </a:p>
          <a:p>
            <a:pPr defTabSz="198450">
              <a:spcAft>
                <a:spcPts val="100"/>
              </a:spcAft>
            </a:pPr>
            <a:r>
              <a:rPr lang="en-US" altLang="ko-KR" sz="1100" dirty="0"/>
              <a:t>&lt;body&gt;</a:t>
            </a:r>
          </a:p>
          <a:p>
            <a:pPr defTabSz="198450">
              <a:spcAft>
                <a:spcPts val="100"/>
              </a:spcAft>
            </a:pPr>
            <a:r>
              <a:rPr lang="en-US" altLang="ko-KR" sz="1100" dirty="0"/>
              <a:t>&lt;h3&gt;</a:t>
            </a:r>
            <a:r>
              <a:rPr lang="ko-KR" altLang="en-US" sz="1100" dirty="0"/>
              <a:t>비트 논리 연산과 </a:t>
            </a:r>
            <a:r>
              <a:rPr lang="ko-KR" altLang="en-US" sz="1100"/>
              <a:t>시프트 연산</a:t>
            </a:r>
            <a:r>
              <a:rPr lang="en-US" altLang="ko-KR" sz="1100" dirty="0"/>
              <a:t>&lt;/h3&gt;</a:t>
            </a:r>
          </a:p>
          <a:p>
            <a:pPr defTabSz="198450">
              <a:spcAft>
                <a:spcPts val="100"/>
              </a:spcAft>
            </a:pPr>
            <a:r>
              <a:rPr lang="en-US" altLang="ko-KR" sz="1100"/>
              <a:t>&lt;hr</a:t>
            </a:r>
            <a:r>
              <a:rPr lang="en-US" altLang="ko-KR" sz="1100" dirty="0"/>
              <a:t>&gt;</a:t>
            </a:r>
          </a:p>
          <a:p>
            <a:pPr defTabSz="198450">
              <a:spcAft>
                <a:spcPts val="100"/>
              </a:spcAft>
            </a:pPr>
            <a:r>
              <a:rPr lang="en-US" altLang="ko-KR" sz="1100" dirty="0"/>
              <a:t>&lt;script&gt;</a:t>
            </a:r>
          </a:p>
          <a:p>
            <a:pPr defTabSz="198450">
              <a:spcAft>
                <a:spcPts val="100"/>
              </a:spcAft>
            </a:pPr>
            <a:r>
              <a:rPr lang="en-US" altLang="ko-KR" sz="1100"/>
              <a:t>	let</a:t>
            </a:r>
            <a:r>
              <a:rPr lang="en-US" altLang="ko-KR" sz="1100" dirty="0"/>
              <a:t> x=10, y=3;</a:t>
            </a:r>
          </a:p>
          <a:p>
            <a:pPr defTabSz="198450">
              <a:spcAft>
                <a:spcPts val="100"/>
              </a:spcAft>
            </a:pPr>
            <a:r>
              <a:rPr lang="en-US" altLang="ko-KR" sz="1100"/>
              <a:t>	</a:t>
            </a:r>
            <a:r>
              <a:rPr lang="en-US" altLang="ko-KR" sz="1100" dirty="0" err="1"/>
              <a:t>document</a:t>
            </a:r>
            <a:r>
              <a:rPr lang="en-US" altLang="ko-KR" sz="1100" err="1"/>
              <a:t>.</a:t>
            </a:r>
            <a:r>
              <a:rPr lang="en-US" altLang="ko-KR" sz="1100"/>
              <a:t>write("</a:t>
            </a:r>
            <a:r>
              <a:rPr lang="en-US" altLang="ko-KR" sz="1100" dirty="0"/>
              <a:t>&lt;</a:t>
            </a:r>
            <a:r>
              <a:rPr lang="en-US" altLang="ko-KR" sz="1100"/>
              <a:t>pre&gt;</a:t>
            </a:r>
            <a:r>
              <a:rPr lang="en-US" altLang="ko-KR" sz="1100" dirty="0"/>
              <a:t>");</a:t>
            </a:r>
          </a:p>
          <a:p>
            <a:pPr defTabSz="198450">
              <a:spcAft>
                <a:spcPts val="100"/>
              </a:spcAft>
            </a:pPr>
            <a:r>
              <a:rPr lang="en-US" altLang="ko-KR" sz="1100"/>
              <a:t>	</a:t>
            </a:r>
            <a:r>
              <a:rPr lang="en-US" altLang="ko-KR" sz="1100" dirty="0" err="1"/>
              <a:t>document</a:t>
            </a:r>
            <a:r>
              <a:rPr lang="en-US" altLang="ko-KR" sz="1100" err="1"/>
              <a:t>.</a:t>
            </a:r>
            <a:r>
              <a:rPr lang="en-US" altLang="ko-KR" sz="1100"/>
              <a:t>write</a:t>
            </a:r>
            <a:r>
              <a:rPr lang="en-US" altLang="ko-KR" sz="1100" dirty="0"/>
              <a:t>("x=" + x + ", y=" + y </a:t>
            </a:r>
            <a:r>
              <a:rPr lang="en-US" altLang="ko-KR" sz="1100"/>
              <a:t>+ "&lt;br</a:t>
            </a:r>
            <a:r>
              <a:rPr lang="en-US" altLang="ko-KR" sz="1100" dirty="0"/>
              <a:t>&gt;"); </a:t>
            </a:r>
            <a:endParaRPr lang="ko-KR" altLang="en-US" sz="1100" dirty="0"/>
          </a:p>
          <a:p>
            <a:pPr defTabSz="198450">
              <a:spcAft>
                <a:spcPts val="100"/>
              </a:spcAft>
            </a:pPr>
            <a:r>
              <a:rPr lang="en-US" altLang="ko-KR" sz="1100"/>
              <a:t>	</a:t>
            </a:r>
            <a:r>
              <a:rPr lang="en-US" altLang="ko-KR" sz="1100" dirty="0" err="1"/>
              <a:t>document</a:t>
            </a:r>
            <a:r>
              <a:rPr lang="en-US" altLang="ko-KR" sz="1100" err="1"/>
              <a:t>.</a:t>
            </a:r>
            <a:r>
              <a:rPr lang="en-US" altLang="ko-KR" sz="1100"/>
              <a:t>write</a:t>
            </a:r>
            <a:r>
              <a:rPr lang="en-US" altLang="ko-KR" sz="1100" dirty="0"/>
              <a:t>("x : 				" + </a:t>
            </a:r>
            <a:r>
              <a:rPr lang="en-US" altLang="ko-KR" sz="1100"/>
              <a:t>digit8(x</a:t>
            </a:r>
            <a:r>
              <a:rPr lang="en-US" altLang="ko-KR" sz="1100" dirty="0"/>
              <a:t>) </a:t>
            </a:r>
            <a:r>
              <a:rPr lang="en-US" altLang="ko-KR" sz="1100"/>
              <a:t>+ "&lt;br</a:t>
            </a:r>
            <a:r>
              <a:rPr lang="en-US" altLang="ko-KR" sz="1100" dirty="0"/>
              <a:t>&gt;"); </a:t>
            </a:r>
            <a:endParaRPr lang="ko-KR" altLang="en-US" sz="1100" dirty="0"/>
          </a:p>
          <a:p>
            <a:pPr defTabSz="198450">
              <a:spcAft>
                <a:spcPts val="100"/>
              </a:spcAft>
            </a:pPr>
            <a:r>
              <a:rPr lang="en-US" altLang="ko-KR" sz="1100"/>
              <a:t>	</a:t>
            </a:r>
            <a:r>
              <a:rPr lang="en-US" altLang="ko-KR" sz="1100" dirty="0" err="1"/>
              <a:t>document</a:t>
            </a:r>
            <a:r>
              <a:rPr lang="en-US" altLang="ko-KR" sz="1100" err="1"/>
              <a:t>.</a:t>
            </a:r>
            <a:r>
              <a:rPr lang="en-US" altLang="ko-KR" sz="1100"/>
              <a:t>write</a:t>
            </a:r>
            <a:r>
              <a:rPr lang="en-US" altLang="ko-KR" sz="1100" dirty="0"/>
              <a:t>("y : 				" + </a:t>
            </a:r>
            <a:r>
              <a:rPr lang="en-US" altLang="ko-KR" sz="1100"/>
              <a:t>digit8(y</a:t>
            </a:r>
            <a:r>
              <a:rPr lang="en-US" altLang="ko-KR" sz="1100" dirty="0"/>
              <a:t>) </a:t>
            </a:r>
            <a:r>
              <a:rPr lang="en-US" altLang="ko-KR" sz="1100"/>
              <a:t>+ "&lt;br</a:t>
            </a:r>
            <a:r>
              <a:rPr lang="en-US" altLang="ko-KR" sz="1100" dirty="0"/>
              <a:t>&gt;"); </a:t>
            </a:r>
            <a:endParaRPr lang="ko-KR" altLang="en-US" sz="1100" dirty="0"/>
          </a:p>
          <a:p>
            <a:pPr defTabSz="198450">
              <a:spcAft>
                <a:spcPts val="100"/>
              </a:spcAft>
            </a:pPr>
            <a:r>
              <a:rPr lang="en-US" altLang="ko-KR" sz="1100"/>
              <a:t>	</a:t>
            </a:r>
            <a:r>
              <a:rPr lang="en-US" altLang="ko-KR" sz="1100" dirty="0" err="1"/>
              <a:t>document</a:t>
            </a:r>
            <a:r>
              <a:rPr lang="en-US" altLang="ko-KR" sz="1100" err="1"/>
              <a:t>.</a:t>
            </a:r>
            <a:r>
              <a:rPr lang="en-US" altLang="ko-KR" sz="1100"/>
              <a:t>write("&lt;hr</a:t>
            </a:r>
            <a:r>
              <a:rPr lang="en-US" altLang="ko-KR" sz="1100" dirty="0"/>
              <a:t>&gt;");</a:t>
            </a:r>
          </a:p>
          <a:p>
            <a:pPr defTabSz="198450">
              <a:spcAft>
                <a:spcPts val="100"/>
              </a:spcAft>
            </a:pPr>
            <a:r>
              <a:rPr lang="es-ES" altLang="ko-KR" sz="1100" dirty="0"/>
              <a:t>	document.write("x &amp; y  : 		" + </a:t>
            </a:r>
            <a:r>
              <a:rPr lang="es-ES" altLang="ko-KR" sz="1100"/>
              <a:t>digit8(</a:t>
            </a:r>
            <a:r>
              <a:rPr lang="es-ES" altLang="ko-KR" sz="1100" dirty="0"/>
              <a:t>x</a:t>
            </a:r>
            <a:r>
              <a:rPr lang="es-ES" altLang="ko-KR" sz="1100"/>
              <a:t>&amp;y</a:t>
            </a:r>
            <a:r>
              <a:rPr lang="es-ES" altLang="ko-KR" sz="1100" dirty="0"/>
              <a:t>) + "&lt;br&gt;");</a:t>
            </a:r>
          </a:p>
          <a:p>
            <a:pPr defTabSz="198450">
              <a:spcAft>
                <a:spcPts val="100"/>
              </a:spcAft>
            </a:pPr>
            <a:r>
              <a:rPr lang="es-ES" altLang="ko-KR" sz="1100" dirty="0"/>
              <a:t>	document.write("x | y  : 		" + </a:t>
            </a:r>
            <a:r>
              <a:rPr lang="es-ES" altLang="ko-KR" sz="1100"/>
              <a:t>digit8(</a:t>
            </a:r>
            <a:r>
              <a:rPr lang="es-ES" altLang="ko-KR" sz="1100" dirty="0"/>
              <a:t>x</a:t>
            </a:r>
            <a:r>
              <a:rPr lang="es-ES" altLang="ko-KR" sz="1100"/>
              <a:t>|y</a:t>
            </a:r>
            <a:r>
              <a:rPr lang="es-ES" altLang="ko-KR" sz="1100" dirty="0"/>
              <a:t>) + "&lt;br&gt;");</a:t>
            </a:r>
          </a:p>
          <a:p>
            <a:pPr defTabSz="198450">
              <a:spcAft>
                <a:spcPts val="100"/>
              </a:spcAft>
            </a:pPr>
            <a:r>
              <a:rPr lang="es-ES" altLang="ko-KR" sz="1100" dirty="0"/>
              <a:t>	document.write("x ^ y  : 		" + </a:t>
            </a:r>
            <a:r>
              <a:rPr lang="es-ES" altLang="ko-KR" sz="1100"/>
              <a:t>digit8(</a:t>
            </a:r>
            <a:r>
              <a:rPr lang="es-ES" altLang="ko-KR" sz="1100" dirty="0"/>
              <a:t>x</a:t>
            </a:r>
            <a:r>
              <a:rPr lang="es-ES" altLang="ko-KR" sz="1100"/>
              <a:t>^y</a:t>
            </a:r>
            <a:r>
              <a:rPr lang="es-ES" altLang="ko-KR" sz="1100" dirty="0"/>
              <a:t>) + "&lt;br&gt;");</a:t>
            </a:r>
          </a:p>
          <a:p>
            <a:pPr defTabSz="198450">
              <a:spcAft>
                <a:spcPts val="100"/>
              </a:spcAft>
            </a:pPr>
            <a:r>
              <a:rPr lang="en-US" altLang="ko-KR" sz="1100"/>
              <a:t>	</a:t>
            </a:r>
            <a:r>
              <a:rPr lang="en-US" altLang="ko-KR" sz="1100" dirty="0" err="1"/>
              <a:t>document</a:t>
            </a:r>
            <a:r>
              <a:rPr lang="en-US" altLang="ko-KR" sz="1100" err="1"/>
              <a:t>.</a:t>
            </a:r>
            <a:r>
              <a:rPr lang="en-US" altLang="ko-KR" sz="1100"/>
              <a:t>write</a:t>
            </a:r>
            <a:r>
              <a:rPr lang="en-US" altLang="ko-KR" sz="1100" dirty="0"/>
              <a:t>("~x     : 		" + </a:t>
            </a:r>
            <a:r>
              <a:rPr lang="en-US" altLang="ko-KR" sz="1100"/>
              <a:t>digit8(~x</a:t>
            </a:r>
            <a:r>
              <a:rPr lang="en-US" altLang="ko-KR" sz="1100" dirty="0"/>
              <a:t>) </a:t>
            </a:r>
            <a:r>
              <a:rPr lang="en-US" altLang="ko-KR" sz="1100"/>
              <a:t>+ "&lt;br</a:t>
            </a:r>
            <a:r>
              <a:rPr lang="en-US" altLang="ko-KR" sz="1100" dirty="0"/>
              <a:t>&gt;");</a:t>
            </a:r>
          </a:p>
          <a:p>
            <a:pPr defTabSz="198450">
              <a:spcAft>
                <a:spcPts val="100"/>
              </a:spcAft>
            </a:pPr>
            <a:r>
              <a:rPr lang="en-US" altLang="ko-KR" sz="1100"/>
              <a:t>	</a:t>
            </a:r>
            <a:r>
              <a:rPr lang="en-US" altLang="ko-KR" sz="1100" dirty="0" err="1"/>
              <a:t>document</a:t>
            </a:r>
            <a:r>
              <a:rPr lang="en-US" altLang="ko-KR" sz="1100" err="1"/>
              <a:t>.</a:t>
            </a:r>
            <a:r>
              <a:rPr lang="en-US" altLang="ko-KR" sz="1100"/>
              <a:t>write("&lt;hr</a:t>
            </a:r>
            <a:r>
              <a:rPr lang="en-US" altLang="ko-KR" sz="1100" dirty="0"/>
              <a:t>&gt;");</a:t>
            </a:r>
          </a:p>
          <a:p>
            <a:pPr defTabSz="198450">
              <a:spcAft>
                <a:spcPts val="100"/>
              </a:spcAft>
            </a:pPr>
            <a:r>
              <a:rPr lang="fr-FR" altLang="ko-KR" sz="1100" dirty="0"/>
              <a:t>	document.write("x &lt;&lt; 1 : 		" + </a:t>
            </a:r>
            <a:r>
              <a:rPr lang="fr-FR" altLang="ko-KR" sz="1100"/>
              <a:t>digit8(</a:t>
            </a:r>
            <a:r>
              <a:rPr lang="fr-FR" altLang="ko-KR" sz="1100" dirty="0"/>
              <a:t>x</a:t>
            </a:r>
            <a:r>
              <a:rPr lang="fr-FR" altLang="ko-KR" sz="1100"/>
              <a:t>&lt;&lt;1</a:t>
            </a:r>
            <a:r>
              <a:rPr lang="fr-FR" altLang="ko-KR" sz="1100" dirty="0"/>
              <a:t>) + " (" + (x&lt;&lt;1) + ")&lt;br&gt;");</a:t>
            </a:r>
          </a:p>
          <a:p>
            <a:pPr defTabSz="198450">
              <a:spcAft>
                <a:spcPts val="100"/>
              </a:spcAft>
            </a:pPr>
            <a:r>
              <a:rPr lang="fr-FR" altLang="ko-KR" sz="1100" dirty="0"/>
              <a:t>	document.write("x &gt;&gt; 1 : 		" + </a:t>
            </a:r>
            <a:r>
              <a:rPr lang="fr-FR" altLang="ko-KR" sz="1100"/>
              <a:t>digit8(</a:t>
            </a:r>
            <a:r>
              <a:rPr lang="fr-FR" altLang="ko-KR" sz="1100" dirty="0"/>
              <a:t>x</a:t>
            </a:r>
            <a:r>
              <a:rPr lang="fr-FR" altLang="ko-KR" sz="1100"/>
              <a:t>&gt;&gt;1</a:t>
            </a:r>
            <a:r>
              <a:rPr lang="fr-FR" altLang="ko-KR" sz="1100" dirty="0"/>
              <a:t>) + " (" + (x&gt;&gt;1) + ")&lt;br&gt;");</a:t>
            </a:r>
          </a:p>
          <a:p>
            <a:pPr defTabSz="198450">
              <a:spcAft>
                <a:spcPts val="100"/>
              </a:spcAft>
            </a:pPr>
            <a:r>
              <a:rPr lang="en-US" altLang="ko-KR" sz="1100"/>
              <a:t>	</a:t>
            </a:r>
            <a:r>
              <a:rPr lang="en-US" altLang="ko-KR" sz="1100" dirty="0" err="1"/>
              <a:t>document</a:t>
            </a:r>
            <a:r>
              <a:rPr lang="en-US" altLang="ko-KR" sz="1100" err="1"/>
              <a:t>.</a:t>
            </a:r>
            <a:r>
              <a:rPr lang="en-US" altLang="ko-KR" sz="1100"/>
              <a:t>write</a:t>
            </a:r>
            <a:r>
              <a:rPr lang="en-US" altLang="ko-KR" sz="1100" dirty="0"/>
              <a:t>("x &gt;&gt;&gt; 1: 	" + </a:t>
            </a:r>
            <a:r>
              <a:rPr lang="en-US" altLang="ko-KR" sz="1100"/>
              <a:t>digit8(</a:t>
            </a:r>
            <a:r>
              <a:rPr lang="en-US" altLang="ko-KR" sz="1100" dirty="0"/>
              <a:t>x</a:t>
            </a:r>
            <a:r>
              <a:rPr lang="en-US" altLang="ko-KR" sz="1100"/>
              <a:t>&gt;&gt;&gt;1</a:t>
            </a:r>
            <a:r>
              <a:rPr lang="en-US" altLang="ko-KR" sz="1100" dirty="0"/>
              <a:t>) + " (" + (x&gt;&gt;&gt;1) + ")");</a:t>
            </a:r>
          </a:p>
          <a:p>
            <a:pPr defTabSz="198450">
              <a:spcAft>
                <a:spcPts val="100"/>
              </a:spcAft>
            </a:pPr>
            <a:r>
              <a:rPr lang="en-US" altLang="ko-KR" sz="1100"/>
              <a:t>	</a:t>
            </a:r>
            <a:r>
              <a:rPr lang="en-US" altLang="ko-KR" sz="1100" dirty="0" err="1"/>
              <a:t>document</a:t>
            </a:r>
            <a:r>
              <a:rPr lang="en-US" altLang="ko-KR" sz="1100" err="1"/>
              <a:t>.</a:t>
            </a:r>
            <a:r>
              <a:rPr lang="en-US" altLang="ko-KR" sz="1100"/>
              <a:t>write("</a:t>
            </a:r>
            <a:r>
              <a:rPr lang="en-US" altLang="ko-KR" sz="1100" dirty="0"/>
              <a:t>&lt;/</a:t>
            </a:r>
            <a:r>
              <a:rPr lang="en-US" altLang="ko-KR" sz="1100"/>
              <a:t>pre&gt;</a:t>
            </a:r>
            <a:r>
              <a:rPr lang="en-US" altLang="ko-KR" sz="1100" dirty="0"/>
              <a:t>");</a:t>
            </a:r>
          </a:p>
          <a:p>
            <a:pPr defTabSz="198450">
              <a:spcAft>
                <a:spcPts val="100"/>
              </a:spcAft>
            </a:pPr>
            <a:r>
              <a:rPr lang="en-US" altLang="ko-KR" sz="1100" dirty="0"/>
              <a:t>&lt;/script&gt;</a:t>
            </a:r>
          </a:p>
          <a:p>
            <a:pPr defTabSz="198450">
              <a:spcAft>
                <a:spcPts val="100"/>
              </a:spcAft>
            </a:pPr>
            <a:r>
              <a:rPr lang="en-US" altLang="ko-KR" sz="1100" dirty="0"/>
              <a:t>&lt;/body&gt;</a:t>
            </a:r>
          </a:p>
          <a:p>
            <a:pPr defTabSz="198450">
              <a:spcAft>
                <a:spcPts val="100"/>
              </a:spcAft>
            </a:pPr>
            <a:r>
              <a:rPr lang="en-US" altLang="ko-KR" sz="1100" dirty="0"/>
              <a:t>&lt;/html&gt;</a:t>
            </a:r>
            <a:endParaRPr lang="ko-KR" altLang="en-US" sz="11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25000" lnSpcReduction="20000"/>
          </a:bodyPr>
          <a:lstStyle/>
          <a:p>
            <a:fld id="{01870596-DAFA-46D2-82A7-2B6B5F8E0EA4}" type="slidenum">
              <a:rPr lang="ko-KR" altLang="en-US" smtClean="0"/>
              <a:t>41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31E5EA6-CBD8-4759-8EA9-02A6AC3D73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9587" y="1712285"/>
            <a:ext cx="3234852" cy="3960364"/>
          </a:xfrm>
          <a:prstGeom prst="rect">
            <a:avLst/>
          </a:prstGeom>
          <a:ln w="6350">
            <a:solidFill>
              <a:srgbClr val="2379BF"/>
            </a:solidFill>
          </a:ln>
        </p:spPr>
      </p:pic>
      <p:sp>
        <p:nvSpPr>
          <p:cNvPr id="9" name="모서리가 둥근 사각형 설명선 8"/>
          <p:cNvSpPr/>
          <p:nvPr/>
        </p:nvSpPr>
        <p:spPr>
          <a:xfrm>
            <a:off x="10250607" y="4300791"/>
            <a:ext cx="856914" cy="477719"/>
          </a:xfrm>
          <a:prstGeom prst="wedgeRoundRectCallout">
            <a:avLst>
              <a:gd name="adj1" fmla="val -62483"/>
              <a:gd name="adj2" fmla="val 77625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fontAlgn="base"/>
            <a:r>
              <a:rPr lang="ko-KR" altLang="en-US" sz="1103" dirty="0"/>
              <a:t>곱하기 </a:t>
            </a:r>
            <a:r>
              <a:rPr lang="en-US" altLang="ko-KR" sz="1103" dirty="0"/>
              <a:t>2</a:t>
            </a:r>
            <a:r>
              <a:rPr lang="ko-KR" altLang="en-US" sz="1103" dirty="0"/>
              <a:t> 효과</a:t>
            </a:r>
          </a:p>
        </p:txBody>
      </p:sp>
      <p:sp>
        <p:nvSpPr>
          <p:cNvPr id="13" name="모서리가 둥근 사각형 설명선 12"/>
          <p:cNvSpPr/>
          <p:nvPr/>
        </p:nvSpPr>
        <p:spPr>
          <a:xfrm>
            <a:off x="10393883" y="4932759"/>
            <a:ext cx="778813" cy="477719"/>
          </a:xfrm>
          <a:prstGeom prst="wedgeRoundRectCallout">
            <a:avLst>
              <a:gd name="adj1" fmla="val -86215"/>
              <a:gd name="adj2" fmla="val -2336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pPr fontAlgn="base"/>
            <a:r>
              <a:rPr lang="ko-KR" altLang="en-US" sz="1103" dirty="0"/>
              <a:t>나누기 </a:t>
            </a:r>
            <a:r>
              <a:rPr lang="en-US" altLang="ko-KR" sz="1103" dirty="0"/>
              <a:t>2</a:t>
            </a:r>
          </a:p>
          <a:p>
            <a:pPr fontAlgn="base"/>
            <a:r>
              <a:rPr lang="ko-KR" altLang="en-US" sz="1103" dirty="0"/>
              <a:t>효과</a:t>
            </a:r>
          </a:p>
        </p:txBody>
      </p:sp>
    </p:spTree>
    <p:extLst>
      <p:ext uri="{BB962C8B-B14F-4D97-AF65-F5344CB8AC3E}">
        <p14:creationId xmlns:p14="http://schemas.microsoft.com/office/powerpoint/2010/main" val="256356164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문자열 연산자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1"/>
            <a:r>
              <a:rPr lang="ko-KR" altLang="en-US" dirty="0"/>
              <a:t>문자열 연결</a:t>
            </a:r>
            <a:endParaRPr lang="en-US" altLang="ko-KR" dirty="0"/>
          </a:p>
          <a:p>
            <a:pPr lvl="2"/>
            <a:r>
              <a:rPr lang="en-US" altLang="ko-KR" dirty="0"/>
              <a:t>+, +=</a:t>
            </a:r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r>
              <a:rPr lang="ko-KR" altLang="en-US" dirty="0"/>
              <a:t>순서에</a:t>
            </a:r>
            <a:r>
              <a:rPr lang="en-US" altLang="ko-KR" dirty="0"/>
              <a:t> </a:t>
            </a:r>
            <a:r>
              <a:rPr lang="ko-KR" altLang="en-US" dirty="0"/>
              <a:t>유의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1"/>
            <a:r>
              <a:rPr lang="ko-KR" altLang="en-US" dirty="0"/>
              <a:t>문자열 비교</a:t>
            </a:r>
            <a:endParaRPr lang="en-US" altLang="ko-KR" dirty="0"/>
          </a:p>
          <a:p>
            <a:pPr lvl="2"/>
            <a:r>
              <a:rPr lang="ko-KR" altLang="en-US" dirty="0"/>
              <a:t>비교 연산자</a:t>
            </a:r>
            <a:r>
              <a:rPr lang="en-US" altLang="ko-KR" dirty="0"/>
              <a:t>(!=, ==, &gt; , &lt;, &lt;=, &gt;=)</a:t>
            </a:r>
            <a:r>
              <a:rPr lang="ko-KR" altLang="en-US" dirty="0"/>
              <a:t>는 문자열 비교에 사용</a:t>
            </a:r>
            <a:endParaRPr lang="en-US" altLang="ko-KR" dirty="0"/>
          </a:p>
          <a:p>
            <a:pPr lvl="2"/>
            <a:r>
              <a:rPr lang="ko-KR" altLang="en-US" dirty="0"/>
              <a:t>사전 순으로 비교 결과 리턴</a:t>
            </a:r>
          </a:p>
          <a:p>
            <a:pPr lvl="2"/>
            <a:endParaRPr lang="ko-KR" altLang="en-US" dirty="0"/>
          </a:p>
          <a:p>
            <a:pPr lvl="1"/>
            <a:endParaRPr lang="en-US" altLang="ko-KR" dirty="0"/>
          </a:p>
          <a:p>
            <a:pPr lvl="0"/>
            <a:endParaRPr lang="ko-KR" altLang="en-US" dirty="0"/>
          </a:p>
          <a:p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3909295" y="1501030"/>
            <a:ext cx="7065902" cy="1323439"/>
          </a:xfrm>
          <a:prstGeom prst="rect">
            <a:avLst/>
          </a:prstGeom>
          <a:solidFill>
            <a:schemeClr val="bg2"/>
          </a:solidFill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marL="210026" fontAlgn="base" latinLnBrk="0"/>
            <a:r>
              <a:rPr lang="en-US" altLang="ko-KR" sz="1600" kern="0">
                <a:solidFill>
                  <a:srgbClr val="000000"/>
                </a:solidFill>
                <a:latin typeface="+mj-ea"/>
              </a:rPr>
              <a:t>"</a:t>
            </a:r>
            <a:r>
              <a:rPr lang="en-US" altLang="ko-KR" sz="1600" kern="0">
                <a:solidFill>
                  <a:srgbClr val="000000"/>
                </a:solidFill>
                <a:latin typeface="+mj-ea"/>
                <a:ea typeface="+mj-ea"/>
              </a:rPr>
              <a:t>abc</a:t>
            </a:r>
            <a:r>
              <a:rPr lang="en-US" altLang="ko-KR" sz="1600" kern="0">
                <a:solidFill>
                  <a:srgbClr val="000000"/>
                </a:solidFill>
                <a:latin typeface="+mj-ea"/>
              </a:rPr>
              <a:t>"</a:t>
            </a:r>
            <a:r>
              <a:rPr lang="en-US" altLang="ko-KR" sz="1600" kern="0">
                <a:solidFill>
                  <a:srgbClr val="000000"/>
                </a:solidFill>
                <a:latin typeface="+mj-ea"/>
                <a:ea typeface="+mj-ea"/>
              </a:rPr>
              <a:t> + </a:t>
            </a:r>
            <a:r>
              <a:rPr lang="en-US" altLang="ko-KR" sz="1600" kern="0">
                <a:solidFill>
                  <a:srgbClr val="000000"/>
                </a:solidFill>
                <a:latin typeface="+mj-ea"/>
              </a:rPr>
              <a:t>"</a:t>
            </a:r>
            <a:r>
              <a:rPr lang="en-US" altLang="ko-KR" sz="1600" kern="0">
                <a:solidFill>
                  <a:srgbClr val="000000"/>
                </a:solidFill>
                <a:latin typeface="+mj-ea"/>
                <a:ea typeface="+mj-ea"/>
              </a:rPr>
              <a:t>de</a:t>
            </a:r>
            <a:r>
              <a:rPr lang="en-US" altLang="ko-KR" sz="1600" kern="0">
                <a:solidFill>
                  <a:srgbClr val="000000"/>
                </a:solidFill>
                <a:latin typeface="+mj-ea"/>
              </a:rPr>
              <a:t>"</a:t>
            </a:r>
            <a:r>
              <a:rPr lang="en-US" altLang="ko-KR" sz="1600" kern="0">
                <a:solidFill>
                  <a:srgbClr val="000000"/>
                </a:solidFill>
                <a:latin typeface="+mj-ea"/>
                <a:ea typeface="+mj-ea"/>
              </a:rPr>
              <a:t> 	// </a:t>
            </a:r>
            <a:r>
              <a:rPr lang="en-US" altLang="ko-KR" sz="1600" kern="0">
                <a:solidFill>
                  <a:srgbClr val="000000"/>
                </a:solidFill>
                <a:latin typeface="+mj-ea"/>
              </a:rPr>
              <a:t>"</a:t>
            </a:r>
            <a:r>
              <a:rPr lang="en-US" altLang="ko-KR" sz="1600" kern="0">
                <a:solidFill>
                  <a:srgbClr val="000000"/>
                </a:solidFill>
                <a:latin typeface="+mj-ea"/>
                <a:ea typeface="+mj-ea"/>
              </a:rPr>
              <a:t>abcde</a:t>
            </a:r>
            <a:r>
              <a:rPr lang="en-US" altLang="ko-KR" sz="1600" kern="0">
                <a:solidFill>
                  <a:srgbClr val="000000"/>
                </a:solidFill>
                <a:latin typeface="+mj-ea"/>
              </a:rPr>
              <a:t>"</a:t>
            </a:r>
            <a:endParaRPr lang="en-US" altLang="ko-KR" sz="1600" kern="0">
              <a:solidFill>
                <a:srgbClr val="000000"/>
              </a:solidFill>
              <a:latin typeface="+mj-ea"/>
              <a:ea typeface="+mj-ea"/>
            </a:endParaRPr>
          </a:p>
          <a:p>
            <a:pPr marL="210026" fontAlgn="base" latinLnBrk="0"/>
            <a:r>
              <a:rPr lang="en-US" altLang="ko-KR" sz="1600" kern="0">
                <a:solidFill>
                  <a:srgbClr val="000000"/>
                </a:solidFill>
                <a:latin typeface="+mj-ea"/>
              </a:rPr>
              <a:t>"</a:t>
            </a:r>
            <a:r>
              <a:rPr lang="en-US" altLang="ko-KR" sz="1600" kern="0">
                <a:solidFill>
                  <a:srgbClr val="000000"/>
                </a:solidFill>
                <a:latin typeface="+mj-ea"/>
                <a:ea typeface="+mj-ea"/>
              </a:rPr>
              <a:t>abc</a:t>
            </a:r>
            <a:r>
              <a:rPr lang="en-US" altLang="ko-KR" sz="1600" kern="0">
                <a:solidFill>
                  <a:srgbClr val="000000"/>
                </a:solidFill>
                <a:latin typeface="+mj-ea"/>
              </a:rPr>
              <a:t>"</a:t>
            </a:r>
            <a:r>
              <a:rPr lang="en-US" altLang="ko-KR" sz="1600" kern="0">
                <a:solidFill>
                  <a:srgbClr val="000000"/>
                </a:solidFill>
                <a:latin typeface="+mj-ea"/>
                <a:ea typeface="+mj-ea"/>
              </a:rPr>
              <a:t> + 23	// </a:t>
            </a:r>
            <a:r>
              <a:rPr lang="en-US" altLang="ko-KR" sz="1600" kern="0">
                <a:solidFill>
                  <a:srgbClr val="000000"/>
                </a:solidFill>
                <a:latin typeface="+mj-ea"/>
              </a:rPr>
              <a:t>"</a:t>
            </a:r>
            <a:r>
              <a:rPr lang="en-US" altLang="ko-KR" sz="1600" kern="0">
                <a:solidFill>
                  <a:srgbClr val="000000"/>
                </a:solidFill>
                <a:latin typeface="+mj-ea"/>
                <a:ea typeface="+mj-ea"/>
              </a:rPr>
              <a:t>abc23</a:t>
            </a:r>
            <a:r>
              <a:rPr lang="en-US" altLang="ko-KR" sz="1600" kern="0">
                <a:solidFill>
                  <a:srgbClr val="000000"/>
                </a:solidFill>
                <a:latin typeface="+mj-ea"/>
              </a:rPr>
              <a:t>"</a:t>
            </a:r>
            <a:endParaRPr lang="en-US" altLang="ko-KR" sz="1600" kern="0">
              <a:solidFill>
                <a:srgbClr val="000000"/>
              </a:solidFill>
              <a:latin typeface="+mj-ea"/>
              <a:ea typeface="+mj-ea"/>
            </a:endParaRPr>
          </a:p>
          <a:p>
            <a:pPr marL="210026" fontAlgn="base" latinLnBrk="0"/>
            <a:r>
              <a:rPr lang="en-US" altLang="ko-KR" sz="1600" kern="0">
                <a:solidFill>
                  <a:srgbClr val="000000"/>
                </a:solidFill>
                <a:latin typeface="+mj-ea"/>
                <a:ea typeface="+mj-ea"/>
              </a:rPr>
              <a:t>23 + </a:t>
            </a:r>
            <a:r>
              <a:rPr lang="en-US" altLang="ko-KR" sz="1600" kern="0">
                <a:solidFill>
                  <a:srgbClr val="000000"/>
                </a:solidFill>
                <a:latin typeface="+mj-ea"/>
              </a:rPr>
              <a:t>"</a:t>
            </a:r>
            <a:r>
              <a:rPr lang="en-US" altLang="ko-KR" sz="1600" kern="0">
                <a:solidFill>
                  <a:srgbClr val="000000"/>
                </a:solidFill>
                <a:latin typeface="+mj-ea"/>
                <a:ea typeface="+mj-ea"/>
              </a:rPr>
              <a:t>abc</a:t>
            </a:r>
            <a:r>
              <a:rPr lang="en-US" altLang="ko-KR" sz="1600" kern="0">
                <a:solidFill>
                  <a:srgbClr val="000000"/>
                </a:solidFill>
                <a:latin typeface="+mj-ea"/>
              </a:rPr>
              <a:t>"</a:t>
            </a:r>
            <a:r>
              <a:rPr lang="en-US" altLang="ko-KR" sz="1600" kern="0">
                <a:solidFill>
                  <a:srgbClr val="000000"/>
                </a:solidFill>
                <a:latin typeface="+mj-ea"/>
                <a:ea typeface="+mj-ea"/>
              </a:rPr>
              <a:t> 	// </a:t>
            </a:r>
            <a:r>
              <a:rPr lang="en-US" altLang="ko-KR" sz="1600" kern="0">
                <a:solidFill>
                  <a:srgbClr val="000000"/>
                </a:solidFill>
                <a:latin typeface="+mj-ea"/>
              </a:rPr>
              <a:t>"</a:t>
            </a:r>
            <a:r>
              <a:rPr lang="en-US" altLang="ko-KR" sz="1600" kern="0">
                <a:solidFill>
                  <a:srgbClr val="000000"/>
                </a:solidFill>
                <a:latin typeface="+mj-ea"/>
                <a:ea typeface="+mj-ea"/>
              </a:rPr>
              <a:t>23abc</a:t>
            </a:r>
            <a:r>
              <a:rPr lang="en-US" altLang="ko-KR" sz="1600" kern="0">
                <a:solidFill>
                  <a:srgbClr val="000000"/>
                </a:solidFill>
                <a:latin typeface="+mj-ea"/>
              </a:rPr>
              <a:t>"</a:t>
            </a:r>
            <a:endParaRPr lang="en-US" altLang="ko-KR" sz="1600" kern="0">
              <a:solidFill>
                <a:srgbClr val="000000"/>
              </a:solidFill>
              <a:latin typeface="+mj-ea"/>
              <a:ea typeface="+mj-ea"/>
            </a:endParaRPr>
          </a:p>
          <a:p>
            <a:pPr marL="210026" fontAlgn="base" latinLnBrk="0"/>
            <a:r>
              <a:rPr lang="en-US" altLang="ko-KR" sz="1600" kern="0">
                <a:solidFill>
                  <a:srgbClr val="000000"/>
                </a:solidFill>
                <a:latin typeface="+mj-ea"/>
                <a:ea typeface="+mj-ea"/>
              </a:rPr>
              <a:t>23 + </a:t>
            </a:r>
            <a:r>
              <a:rPr lang="en-US" altLang="ko-KR" sz="1600" kern="0">
                <a:solidFill>
                  <a:srgbClr val="000000"/>
                </a:solidFill>
                <a:latin typeface="+mj-ea"/>
              </a:rPr>
              <a:t>"</a:t>
            </a:r>
            <a:r>
              <a:rPr lang="en-US" altLang="ko-KR" sz="1600" kern="0">
                <a:solidFill>
                  <a:srgbClr val="000000"/>
                </a:solidFill>
                <a:latin typeface="+mj-ea"/>
                <a:ea typeface="+mj-ea"/>
              </a:rPr>
              <a:t>35</a:t>
            </a:r>
            <a:r>
              <a:rPr lang="en-US" altLang="ko-KR" sz="1600" kern="0">
                <a:solidFill>
                  <a:srgbClr val="000000"/>
                </a:solidFill>
                <a:latin typeface="+mj-ea"/>
              </a:rPr>
              <a:t>"</a:t>
            </a:r>
            <a:r>
              <a:rPr lang="en-US" altLang="ko-KR" sz="1600" kern="0">
                <a:solidFill>
                  <a:srgbClr val="000000"/>
                </a:solidFill>
                <a:latin typeface="+mj-ea"/>
                <a:ea typeface="+mj-ea"/>
              </a:rPr>
              <a:t> 	// </a:t>
            </a:r>
            <a:r>
              <a:rPr lang="en-US" altLang="ko-KR" sz="1600" kern="0">
                <a:solidFill>
                  <a:srgbClr val="000000"/>
                </a:solidFill>
                <a:latin typeface="+mj-ea"/>
              </a:rPr>
              <a:t>"</a:t>
            </a:r>
            <a:r>
              <a:rPr lang="en-US" altLang="ko-KR" sz="1600" kern="0">
                <a:solidFill>
                  <a:srgbClr val="000000"/>
                </a:solidFill>
                <a:latin typeface="+mj-ea"/>
                <a:ea typeface="+mj-ea"/>
              </a:rPr>
              <a:t>2335</a:t>
            </a:r>
            <a:r>
              <a:rPr lang="en-US" altLang="ko-KR" sz="1600" kern="0">
                <a:solidFill>
                  <a:srgbClr val="000000"/>
                </a:solidFill>
                <a:latin typeface="+mj-ea"/>
              </a:rPr>
              <a:t>"</a:t>
            </a:r>
            <a:endParaRPr lang="en-US" altLang="ko-KR" sz="1600" kern="0">
              <a:solidFill>
                <a:srgbClr val="000000"/>
              </a:solidFill>
              <a:latin typeface="+mj-ea"/>
              <a:ea typeface="+mj-ea"/>
            </a:endParaRPr>
          </a:p>
          <a:p>
            <a:pPr marL="210026" fontAlgn="base" latinLnBrk="0"/>
            <a:r>
              <a:rPr lang="en-US" altLang="ko-KR" sz="1600" kern="0">
                <a:solidFill>
                  <a:srgbClr val="000000"/>
                </a:solidFill>
                <a:latin typeface="+mj-ea"/>
                <a:ea typeface="+mj-ea"/>
              </a:rPr>
              <a:t>23 + 35 		// 58, </a:t>
            </a:r>
            <a:r>
              <a:rPr lang="ko-KR" altLang="en-US" sz="1600" kern="0">
                <a:solidFill>
                  <a:srgbClr val="000000"/>
                </a:solidFill>
                <a:latin typeface="+mj-ea"/>
                <a:ea typeface="+mj-ea"/>
              </a:rPr>
              <a:t>정수 </a:t>
            </a:r>
            <a:r>
              <a:rPr lang="ko-KR" altLang="en-US" sz="1600" kern="0" dirty="0">
                <a:solidFill>
                  <a:srgbClr val="000000"/>
                </a:solidFill>
                <a:latin typeface="+mj-ea"/>
                <a:ea typeface="+mj-ea"/>
              </a:rPr>
              <a:t>더하기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3909295" y="3356774"/>
            <a:ext cx="9289032" cy="584775"/>
          </a:xfrm>
          <a:prstGeom prst="rect">
            <a:avLst/>
          </a:prstGeom>
          <a:solidFill>
            <a:schemeClr val="bg2"/>
          </a:solidFill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marL="210026" fontAlgn="base" latinLnBrk="0"/>
            <a:r>
              <a:rPr lang="en-US" altLang="ko-KR" sz="1600" kern="0" dirty="0">
                <a:solidFill>
                  <a:srgbClr val="000000"/>
                </a:solidFill>
                <a:latin typeface="+mj-ea"/>
              </a:rPr>
              <a:t>23 + 35 + "</a:t>
            </a:r>
            <a:r>
              <a:rPr lang="en-US" altLang="ko-KR" sz="1600" kern="0" dirty="0" err="1">
                <a:solidFill>
                  <a:srgbClr val="000000"/>
                </a:solidFill>
                <a:latin typeface="+mj-ea"/>
              </a:rPr>
              <a:t>abc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</a:rPr>
              <a:t>"; 	// 23 + 35 -&gt; 58</a:t>
            </a:r>
            <a:r>
              <a:rPr lang="ko-KR" altLang="en-US" sz="1600" kern="0" dirty="0">
                <a:solidFill>
                  <a:srgbClr val="000000"/>
                </a:solidFill>
                <a:latin typeface="+mj-ea"/>
              </a:rPr>
              <a:t>로 먼저 계산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</a:rPr>
              <a:t>, 58 + "</a:t>
            </a:r>
            <a:r>
              <a:rPr lang="en-US" altLang="ko-KR" sz="1600" kern="0" dirty="0" err="1">
                <a:solidFill>
                  <a:srgbClr val="000000"/>
                </a:solidFill>
                <a:latin typeface="+mj-ea"/>
              </a:rPr>
              <a:t>abc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</a:rPr>
              <a:t>" -&gt; "58abc"</a:t>
            </a:r>
            <a:endParaRPr lang="ko-KR" altLang="en-US" sz="1600" kern="0" dirty="0">
              <a:solidFill>
                <a:srgbClr val="000000"/>
              </a:solidFill>
              <a:latin typeface="+mj-ea"/>
            </a:endParaRPr>
          </a:p>
          <a:p>
            <a:pPr marL="210026" fontAlgn="base" latinLnBrk="0"/>
            <a:r>
              <a:rPr lang="en-US" altLang="ko-KR" sz="1600" kern="0" dirty="0">
                <a:solidFill>
                  <a:srgbClr val="000000"/>
                </a:solidFill>
                <a:latin typeface="+mj-ea"/>
              </a:rPr>
              <a:t>"</a:t>
            </a:r>
            <a:r>
              <a:rPr lang="en-US" altLang="ko-KR" sz="1600" kern="0" dirty="0" err="1">
                <a:solidFill>
                  <a:srgbClr val="000000"/>
                </a:solidFill>
                <a:latin typeface="+mj-ea"/>
              </a:rPr>
              <a:t>abc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</a:rPr>
              <a:t>" + 23 + 35; 	// "</a:t>
            </a:r>
            <a:r>
              <a:rPr lang="en-US" altLang="ko-KR" sz="1600" kern="0" dirty="0" err="1">
                <a:solidFill>
                  <a:srgbClr val="000000"/>
                </a:solidFill>
                <a:latin typeface="+mj-ea"/>
              </a:rPr>
              <a:t>abc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</a:rPr>
              <a:t>" + 23 -&gt; "abc23"</a:t>
            </a:r>
            <a:r>
              <a:rPr lang="ko-KR" altLang="en-US" sz="1600" kern="0" dirty="0">
                <a:solidFill>
                  <a:srgbClr val="000000"/>
                </a:solidFill>
                <a:latin typeface="+mj-ea"/>
              </a:rPr>
              <a:t>로 먼저 계산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</a:rPr>
              <a:t>, "abc23" + 35 -&gt; "abc2335"</a:t>
            </a:r>
            <a:endParaRPr lang="ko-KR" altLang="en-US" sz="1600" kern="0" dirty="0">
              <a:solidFill>
                <a:srgbClr val="000000"/>
              </a:solidFill>
              <a:latin typeface="+mj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623085" y="5820064"/>
            <a:ext cx="8418870" cy="830997"/>
          </a:xfrm>
          <a:prstGeom prst="rect">
            <a:avLst/>
          </a:prstGeom>
          <a:solidFill>
            <a:schemeClr val="bg2"/>
          </a:solidFill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marL="210026" fontAlgn="base" latinLnBrk="0"/>
            <a:r>
              <a:rPr lang="en-US" altLang="ko-KR" sz="1600" kern="0">
                <a:solidFill>
                  <a:srgbClr val="000000"/>
                </a:solidFill>
                <a:latin typeface="+mj-ea"/>
              </a:rPr>
              <a:t>let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</a:rPr>
              <a:t> name </a:t>
            </a:r>
            <a:r>
              <a:rPr lang="en-US" altLang="ko-KR" sz="1600" kern="0">
                <a:solidFill>
                  <a:srgbClr val="000000"/>
                </a:solidFill>
                <a:latin typeface="+mj-ea"/>
              </a:rPr>
              <a:t>= "kitae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</a:rPr>
              <a:t>";</a:t>
            </a:r>
          </a:p>
          <a:p>
            <a:pPr marL="210026" fontAlgn="base" latinLnBrk="0"/>
            <a:r>
              <a:rPr lang="en-US" altLang="ko-KR" sz="1600" kern="0">
                <a:solidFill>
                  <a:srgbClr val="000000"/>
                </a:solidFill>
                <a:latin typeface="+mj-ea"/>
              </a:rPr>
              <a:t>let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</a:rPr>
              <a:t> res = (name </a:t>
            </a:r>
            <a:r>
              <a:rPr lang="en-US" altLang="ko-KR" sz="1600" kern="0">
                <a:solidFill>
                  <a:srgbClr val="000000"/>
                </a:solidFill>
                <a:latin typeface="+mj-ea"/>
              </a:rPr>
              <a:t>== "kitae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</a:rPr>
              <a:t>"); // </a:t>
            </a:r>
            <a:r>
              <a:rPr lang="ko-KR" altLang="en-US" sz="1600" kern="0" dirty="0">
                <a:solidFill>
                  <a:srgbClr val="000000"/>
                </a:solidFill>
                <a:latin typeface="+mj-ea"/>
              </a:rPr>
              <a:t>비교 </a:t>
            </a:r>
            <a:r>
              <a:rPr lang="ko-KR" altLang="en-US" sz="1600" kern="0">
                <a:solidFill>
                  <a:srgbClr val="000000"/>
                </a:solidFill>
                <a:latin typeface="+mj-ea"/>
              </a:rPr>
              <a:t>결과 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</a:rPr>
              <a:t>true, res = true</a:t>
            </a:r>
          </a:p>
          <a:p>
            <a:pPr marL="210026" fontAlgn="base" latinLnBrk="0"/>
            <a:r>
              <a:rPr lang="en-US" altLang="ko-KR" sz="1600" kern="0">
                <a:solidFill>
                  <a:srgbClr val="000000"/>
                </a:solidFill>
                <a:latin typeface="+mj-ea"/>
              </a:rPr>
              <a:t>let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</a:rPr>
              <a:t> res = (name &gt; “park”); // name</a:t>
            </a:r>
            <a:r>
              <a:rPr lang="ko-KR" altLang="en-US" sz="1600" kern="0">
                <a:solidFill>
                  <a:srgbClr val="000000"/>
                </a:solidFill>
                <a:latin typeface="+mj-ea"/>
              </a:rPr>
              <a:t>이 “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</a:rPr>
              <a:t>park”</a:t>
            </a:r>
            <a:r>
              <a:rPr lang="ko-KR" altLang="en-US" sz="1600" kern="0" dirty="0">
                <a:solidFill>
                  <a:srgbClr val="000000"/>
                </a:solidFill>
                <a:latin typeface="+mj-ea"/>
              </a:rPr>
              <a:t>보다 </a:t>
            </a:r>
            <a:r>
              <a:rPr lang="ko-KR" altLang="en-US" sz="1600" kern="0" dirty="0" err="1">
                <a:solidFill>
                  <a:srgbClr val="000000"/>
                </a:solidFill>
                <a:latin typeface="+mj-ea"/>
              </a:rPr>
              <a:t>사전순으로</a:t>
            </a:r>
            <a:r>
              <a:rPr lang="ko-KR" altLang="en-US" sz="1600" kern="0" dirty="0">
                <a:solidFill>
                  <a:srgbClr val="000000"/>
                </a:solidFill>
                <a:latin typeface="+mj-ea"/>
              </a:rPr>
              <a:t> 앞에 </a:t>
            </a:r>
            <a:r>
              <a:rPr lang="ko-KR" altLang="en-US" sz="1600" kern="0">
                <a:solidFill>
                  <a:srgbClr val="000000"/>
                </a:solidFill>
                <a:latin typeface="+mj-ea"/>
              </a:rPr>
              <a:t>나오므로 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</a:rPr>
              <a:t>res = false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25000" lnSpcReduction="20000"/>
          </a:bodyPr>
          <a:lstStyle/>
          <a:p>
            <a:fld id="{01870596-DAFA-46D2-82A7-2B6B5F8E0EA4}" type="slidenum">
              <a:rPr lang="ko-KR" altLang="en-US" smtClean="0"/>
              <a:t>42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4432178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6-14 </a:t>
            </a:r>
            <a:r>
              <a:rPr lang="ko-KR" altLang="en-US" dirty="0"/>
              <a:t>문자열 연산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2040955" y="1130201"/>
            <a:ext cx="7992888" cy="6001643"/>
          </a:xfrm>
          <a:prstGeom prst="rect">
            <a:avLst/>
          </a:prstGeom>
          <a:solidFill>
            <a:schemeClr val="bg2"/>
          </a:solidFill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marL="210026" fontAlgn="base" latinLnBrk="0"/>
            <a:r>
              <a:rPr lang="en-US" altLang="ko-KR" sz="1600" kern="0" dirty="0">
                <a:solidFill>
                  <a:srgbClr val="000000"/>
                </a:solidFill>
                <a:latin typeface="+mj-ea"/>
              </a:rPr>
              <a:t>&lt;!DOCTYPE html&gt;</a:t>
            </a:r>
          </a:p>
          <a:p>
            <a:pPr marL="210026" fontAlgn="base" latinLnBrk="0"/>
            <a:r>
              <a:rPr lang="en-US" altLang="ko-KR" sz="1600" kern="0" dirty="0">
                <a:solidFill>
                  <a:srgbClr val="000000"/>
                </a:solidFill>
                <a:latin typeface="+mj-ea"/>
              </a:rPr>
              <a:t>&lt;html&gt;</a:t>
            </a:r>
          </a:p>
          <a:p>
            <a:pPr marL="210026" fontAlgn="base" latinLnBrk="0"/>
            <a:r>
              <a:rPr lang="en-US" altLang="ko-KR" sz="1600" kern="0" dirty="0">
                <a:solidFill>
                  <a:srgbClr val="000000"/>
                </a:solidFill>
                <a:latin typeface="+mj-ea"/>
              </a:rPr>
              <a:t>&lt;head&gt;</a:t>
            </a:r>
          </a:p>
          <a:p>
            <a:pPr marL="210026" fontAlgn="base" latinLnBrk="0"/>
            <a:r>
              <a:rPr lang="en-US" altLang="ko-KR" sz="1600" kern="0" dirty="0">
                <a:solidFill>
                  <a:srgbClr val="000000"/>
                </a:solidFill>
                <a:latin typeface="+mj-ea"/>
              </a:rPr>
              <a:t>&lt;meta </a:t>
            </a:r>
            <a:r>
              <a:rPr lang="en-US" altLang="ko-KR" sz="1600" kern="0">
                <a:solidFill>
                  <a:srgbClr val="000000"/>
                </a:solidFill>
                <a:latin typeface="+mj-ea"/>
              </a:rPr>
              <a:t>charset="utf-8"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</a:rPr>
              <a:t>&gt;</a:t>
            </a:r>
          </a:p>
          <a:p>
            <a:pPr marL="210026" fontAlgn="base" latinLnBrk="0"/>
            <a:r>
              <a:rPr lang="en-US" altLang="ko-KR" sz="1600" kern="0" dirty="0">
                <a:solidFill>
                  <a:srgbClr val="000000"/>
                </a:solidFill>
                <a:latin typeface="+mj-ea"/>
              </a:rPr>
              <a:t>&lt;title&gt;</a:t>
            </a:r>
            <a:r>
              <a:rPr lang="ko-KR" altLang="en-US" sz="1600" kern="0">
                <a:solidFill>
                  <a:srgbClr val="000000"/>
                </a:solidFill>
                <a:latin typeface="+mj-ea"/>
              </a:rPr>
              <a:t>문자열 연산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</a:rPr>
              <a:t>&lt;/title&gt;</a:t>
            </a:r>
          </a:p>
          <a:p>
            <a:pPr marL="210026" fontAlgn="base" latinLnBrk="0"/>
            <a:r>
              <a:rPr lang="en-US" altLang="ko-KR" sz="1600" kern="0" dirty="0">
                <a:solidFill>
                  <a:srgbClr val="000000"/>
                </a:solidFill>
                <a:latin typeface="+mj-ea"/>
              </a:rPr>
              <a:t>&lt;/head&gt;</a:t>
            </a:r>
          </a:p>
          <a:p>
            <a:pPr marL="210026" fontAlgn="base" latinLnBrk="0"/>
            <a:r>
              <a:rPr lang="en-US" altLang="ko-KR" sz="1600" kern="0" dirty="0">
                <a:solidFill>
                  <a:srgbClr val="000000"/>
                </a:solidFill>
                <a:latin typeface="+mj-ea"/>
              </a:rPr>
              <a:t>&lt;body&gt;</a:t>
            </a:r>
          </a:p>
          <a:p>
            <a:pPr marL="210026" fontAlgn="base" latinLnBrk="0"/>
            <a:r>
              <a:rPr lang="en-US" altLang="ko-KR" sz="1600" kern="0" dirty="0">
                <a:solidFill>
                  <a:srgbClr val="000000"/>
                </a:solidFill>
                <a:latin typeface="+mj-ea"/>
              </a:rPr>
              <a:t>&lt;h3&gt;</a:t>
            </a:r>
            <a:r>
              <a:rPr lang="ko-KR" altLang="en-US" sz="1600" kern="0">
                <a:solidFill>
                  <a:srgbClr val="000000"/>
                </a:solidFill>
                <a:latin typeface="+mj-ea"/>
              </a:rPr>
              <a:t>문자열 연산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</a:rPr>
              <a:t>&lt;/h3&gt;</a:t>
            </a:r>
          </a:p>
          <a:p>
            <a:pPr marL="210026" fontAlgn="base" latinLnBrk="0"/>
            <a:r>
              <a:rPr lang="en-US" altLang="ko-KR" sz="1600" kern="0">
                <a:solidFill>
                  <a:srgbClr val="000000"/>
                </a:solidFill>
                <a:latin typeface="+mj-ea"/>
              </a:rPr>
              <a:t>&lt;hr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</a:rPr>
              <a:t>&gt;</a:t>
            </a:r>
          </a:p>
          <a:p>
            <a:pPr marL="210026" fontAlgn="base" latinLnBrk="0"/>
            <a:r>
              <a:rPr lang="en-US" altLang="ko-KR" sz="1600" kern="0" dirty="0">
                <a:solidFill>
                  <a:srgbClr val="000000"/>
                </a:solidFill>
                <a:latin typeface="+mj-ea"/>
              </a:rPr>
              <a:t>&lt;script&gt;</a:t>
            </a:r>
          </a:p>
          <a:p>
            <a:pPr marL="210026" fontAlgn="base" latinLnBrk="0"/>
            <a:r>
              <a:rPr lang="en-US" altLang="ko-KR" sz="1600" kern="0">
                <a:solidFill>
                  <a:srgbClr val="000000"/>
                </a:solidFill>
                <a:latin typeface="+mj-ea"/>
              </a:rPr>
              <a:t>	</a:t>
            </a:r>
            <a:r>
              <a:rPr lang="en-US" altLang="ko-KR" sz="1600" kern="0" dirty="0" err="1">
                <a:solidFill>
                  <a:srgbClr val="000000"/>
                </a:solidFill>
                <a:latin typeface="+mj-ea"/>
              </a:rPr>
              <a:t>document</a:t>
            </a:r>
            <a:r>
              <a:rPr lang="en-US" altLang="ko-KR" sz="1600" kern="0" err="1">
                <a:solidFill>
                  <a:srgbClr val="000000"/>
                </a:solidFill>
                <a:latin typeface="+mj-ea"/>
              </a:rPr>
              <a:t>.</a:t>
            </a:r>
            <a:r>
              <a:rPr lang="en-US" altLang="ko-KR" sz="1600" kern="0">
                <a:solidFill>
                  <a:srgbClr val="000000"/>
                </a:solidFill>
                <a:latin typeface="+mj-ea"/>
              </a:rPr>
              <a:t>write("abc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</a:rPr>
              <a:t>" </a:t>
            </a:r>
            <a:r>
              <a:rPr lang="en-US" altLang="ko-KR" sz="1600" kern="0">
                <a:solidFill>
                  <a:srgbClr val="000000"/>
                </a:solidFill>
                <a:latin typeface="+mj-ea"/>
              </a:rPr>
              <a:t>+ 23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</a:rPr>
              <a:t> </a:t>
            </a:r>
            <a:r>
              <a:rPr lang="en-US" altLang="ko-KR" sz="1600" kern="0">
                <a:solidFill>
                  <a:srgbClr val="000000"/>
                </a:solidFill>
                <a:latin typeface="+mj-ea"/>
              </a:rPr>
              <a:t>+ "&lt;br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</a:rPr>
              <a:t>&gt;");</a:t>
            </a:r>
          </a:p>
          <a:p>
            <a:pPr marL="210026" fontAlgn="base" latinLnBrk="0"/>
            <a:r>
              <a:rPr lang="en-US" altLang="ko-KR" sz="1600" kern="0">
                <a:solidFill>
                  <a:srgbClr val="000000"/>
                </a:solidFill>
                <a:latin typeface="+mj-ea"/>
              </a:rPr>
              <a:t>	</a:t>
            </a:r>
            <a:r>
              <a:rPr lang="en-US" altLang="ko-KR" sz="1600" kern="0" dirty="0" err="1">
                <a:solidFill>
                  <a:srgbClr val="000000"/>
                </a:solidFill>
                <a:latin typeface="+mj-ea"/>
              </a:rPr>
              <a:t>document</a:t>
            </a:r>
            <a:r>
              <a:rPr lang="en-US" altLang="ko-KR" sz="1600" kern="0" err="1">
                <a:solidFill>
                  <a:srgbClr val="000000"/>
                </a:solidFill>
                <a:latin typeface="+mj-ea"/>
              </a:rPr>
              <a:t>.</a:t>
            </a:r>
            <a:r>
              <a:rPr lang="en-US" altLang="ko-KR" sz="1600" kern="0">
                <a:solidFill>
                  <a:srgbClr val="000000"/>
                </a:solidFill>
                <a:latin typeface="+mj-ea"/>
              </a:rPr>
              <a:t>write(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</a:rPr>
              <a:t>23 </a:t>
            </a:r>
            <a:r>
              <a:rPr lang="en-US" altLang="ko-KR" sz="1600" kern="0">
                <a:solidFill>
                  <a:srgbClr val="000000"/>
                </a:solidFill>
                <a:latin typeface="+mj-ea"/>
              </a:rPr>
              <a:t>+ "abc" + "&lt;br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</a:rPr>
              <a:t>&gt;");</a:t>
            </a:r>
          </a:p>
          <a:p>
            <a:pPr marL="210026" fontAlgn="base" latinLnBrk="0"/>
            <a:r>
              <a:rPr lang="en-US" altLang="ko-KR" sz="1600" kern="0">
                <a:solidFill>
                  <a:srgbClr val="000000"/>
                </a:solidFill>
                <a:latin typeface="+mj-ea"/>
              </a:rPr>
              <a:t>	</a:t>
            </a:r>
            <a:r>
              <a:rPr lang="en-US" altLang="ko-KR" sz="1600" kern="0" dirty="0" err="1">
                <a:solidFill>
                  <a:srgbClr val="000000"/>
                </a:solidFill>
                <a:latin typeface="+mj-ea"/>
              </a:rPr>
              <a:t>document</a:t>
            </a:r>
            <a:r>
              <a:rPr lang="en-US" altLang="ko-KR" sz="1600" kern="0" err="1">
                <a:solidFill>
                  <a:srgbClr val="000000"/>
                </a:solidFill>
                <a:latin typeface="+mj-ea"/>
              </a:rPr>
              <a:t>.</a:t>
            </a:r>
            <a:r>
              <a:rPr lang="en-US" altLang="ko-KR" sz="1600" kern="0">
                <a:solidFill>
                  <a:srgbClr val="000000"/>
                </a:solidFill>
                <a:latin typeface="+mj-ea"/>
              </a:rPr>
              <a:t>write(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</a:rPr>
              <a:t>23 + "</a:t>
            </a:r>
            <a:r>
              <a:rPr lang="en-US" altLang="ko-KR" sz="1600" kern="0">
                <a:solidFill>
                  <a:srgbClr val="000000"/>
                </a:solidFill>
                <a:latin typeface="+mj-ea"/>
              </a:rPr>
              <a:t>35"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</a:rPr>
              <a:t> </a:t>
            </a:r>
            <a:r>
              <a:rPr lang="en-US" altLang="ko-KR" sz="1600" kern="0">
                <a:solidFill>
                  <a:srgbClr val="000000"/>
                </a:solidFill>
                <a:latin typeface="+mj-ea"/>
              </a:rPr>
              <a:t>+ "&lt;br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</a:rPr>
              <a:t>&gt;");</a:t>
            </a:r>
          </a:p>
          <a:p>
            <a:pPr marL="210026" fontAlgn="base" latinLnBrk="0"/>
            <a:r>
              <a:rPr lang="en-US" altLang="ko-KR" sz="1600" kern="0">
                <a:solidFill>
                  <a:srgbClr val="000000"/>
                </a:solidFill>
                <a:latin typeface="+mj-ea"/>
              </a:rPr>
              <a:t>	</a:t>
            </a:r>
            <a:r>
              <a:rPr lang="en-US" altLang="ko-KR" sz="1600" kern="0" dirty="0" err="1">
                <a:solidFill>
                  <a:srgbClr val="000000"/>
                </a:solidFill>
                <a:latin typeface="+mj-ea"/>
              </a:rPr>
              <a:t>document</a:t>
            </a:r>
            <a:r>
              <a:rPr lang="en-US" altLang="ko-KR" sz="1600" kern="0" err="1">
                <a:solidFill>
                  <a:srgbClr val="000000"/>
                </a:solidFill>
                <a:latin typeface="+mj-ea"/>
              </a:rPr>
              <a:t>.</a:t>
            </a:r>
            <a:r>
              <a:rPr lang="en-US" altLang="ko-KR" sz="1600" kern="0">
                <a:solidFill>
                  <a:srgbClr val="000000"/>
                </a:solidFill>
                <a:latin typeface="+mj-ea"/>
              </a:rPr>
              <a:t>write(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</a:rPr>
              <a:t>23 </a:t>
            </a:r>
            <a:r>
              <a:rPr lang="en-US" altLang="ko-KR" sz="1600" kern="0">
                <a:solidFill>
                  <a:srgbClr val="000000"/>
                </a:solidFill>
                <a:latin typeface="+mj-ea"/>
              </a:rPr>
              <a:t>+ 35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</a:rPr>
              <a:t> </a:t>
            </a:r>
            <a:r>
              <a:rPr lang="en-US" altLang="ko-KR" sz="1600" kern="0">
                <a:solidFill>
                  <a:srgbClr val="000000"/>
                </a:solidFill>
                <a:latin typeface="+mj-ea"/>
              </a:rPr>
              <a:t>+ "&lt;br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</a:rPr>
              <a:t>&gt;");</a:t>
            </a:r>
          </a:p>
          <a:p>
            <a:pPr marL="210026" fontAlgn="base" latinLnBrk="0"/>
            <a:r>
              <a:rPr lang="en-US" altLang="ko-KR" sz="1600" kern="0">
                <a:solidFill>
                  <a:srgbClr val="000000"/>
                </a:solidFill>
                <a:latin typeface="+mj-ea"/>
              </a:rPr>
              <a:t>	</a:t>
            </a:r>
            <a:r>
              <a:rPr lang="en-US" altLang="ko-KR" sz="1600" kern="0" dirty="0" err="1">
                <a:solidFill>
                  <a:srgbClr val="000000"/>
                </a:solidFill>
                <a:latin typeface="+mj-ea"/>
              </a:rPr>
              <a:t>document</a:t>
            </a:r>
            <a:r>
              <a:rPr lang="en-US" altLang="ko-KR" sz="1600" kern="0" err="1">
                <a:solidFill>
                  <a:srgbClr val="000000"/>
                </a:solidFill>
                <a:latin typeface="+mj-ea"/>
              </a:rPr>
              <a:t>.</a:t>
            </a:r>
            <a:r>
              <a:rPr lang="en-US" altLang="ko-KR" sz="1600" kern="0">
                <a:solidFill>
                  <a:srgbClr val="000000"/>
                </a:solidFill>
                <a:latin typeface="+mj-ea"/>
              </a:rPr>
              <a:t>write(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</a:rPr>
              <a:t>23 </a:t>
            </a:r>
            <a:r>
              <a:rPr lang="en-US" altLang="ko-KR" sz="1600" kern="0">
                <a:solidFill>
                  <a:srgbClr val="000000"/>
                </a:solidFill>
                <a:latin typeface="+mj-ea"/>
              </a:rPr>
              <a:t>+ 35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</a:rPr>
              <a:t> </a:t>
            </a:r>
            <a:r>
              <a:rPr lang="en-US" altLang="ko-KR" sz="1600" kern="0">
                <a:solidFill>
                  <a:srgbClr val="000000"/>
                </a:solidFill>
                <a:latin typeface="+mj-ea"/>
              </a:rPr>
              <a:t>+ "abc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</a:rPr>
              <a:t>" </a:t>
            </a:r>
            <a:r>
              <a:rPr lang="en-US" altLang="ko-KR" sz="1600" kern="0">
                <a:solidFill>
                  <a:srgbClr val="000000"/>
                </a:solidFill>
                <a:latin typeface="+mj-ea"/>
              </a:rPr>
              <a:t>+ "&lt;br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</a:rPr>
              <a:t>&gt;");</a:t>
            </a:r>
          </a:p>
          <a:p>
            <a:pPr marL="210026" fontAlgn="base" latinLnBrk="0"/>
            <a:r>
              <a:rPr lang="it-IT" altLang="ko-KR" sz="1600" kern="0" dirty="0">
                <a:solidFill>
                  <a:srgbClr val="000000"/>
                </a:solidFill>
                <a:latin typeface="+mj-ea"/>
              </a:rPr>
              <a:t>	document.</a:t>
            </a:r>
            <a:r>
              <a:rPr lang="it-IT" altLang="ko-KR" sz="1600" kern="0">
                <a:solidFill>
                  <a:srgbClr val="000000"/>
                </a:solidFill>
                <a:latin typeface="+mj-ea"/>
              </a:rPr>
              <a:t>write(</a:t>
            </a:r>
            <a:r>
              <a:rPr lang="it-IT" altLang="ko-KR" sz="1600" kern="0" dirty="0">
                <a:solidFill>
                  <a:srgbClr val="000000"/>
                </a:solidFill>
                <a:latin typeface="+mj-ea"/>
              </a:rPr>
              <a:t>"abc" + 23 </a:t>
            </a:r>
            <a:r>
              <a:rPr lang="it-IT" altLang="ko-KR" sz="1600" kern="0">
                <a:solidFill>
                  <a:srgbClr val="000000"/>
                </a:solidFill>
                <a:latin typeface="+mj-ea"/>
              </a:rPr>
              <a:t>+ 35</a:t>
            </a:r>
            <a:r>
              <a:rPr lang="it-IT" altLang="ko-KR" sz="1600" kern="0" dirty="0">
                <a:solidFill>
                  <a:srgbClr val="000000"/>
                </a:solidFill>
                <a:latin typeface="+mj-ea"/>
              </a:rPr>
              <a:t> + "&lt;</a:t>
            </a:r>
            <a:r>
              <a:rPr lang="it-IT" altLang="ko-KR" sz="1600" kern="0">
                <a:solidFill>
                  <a:srgbClr val="000000"/>
                </a:solidFill>
                <a:latin typeface="+mj-ea"/>
              </a:rPr>
              <a:t>br&gt;&lt;</a:t>
            </a:r>
            <a:r>
              <a:rPr lang="en-US" altLang="ko-KR" sz="1600" kern="0">
                <a:solidFill>
                  <a:srgbClr val="000000"/>
                </a:solidFill>
                <a:latin typeface="+mj-ea"/>
              </a:rPr>
              <a:t>hr&gt;</a:t>
            </a:r>
            <a:r>
              <a:rPr lang="it-IT" altLang="ko-KR" sz="1600" kern="0" dirty="0">
                <a:solidFill>
                  <a:srgbClr val="000000"/>
                </a:solidFill>
                <a:latin typeface="+mj-ea"/>
              </a:rPr>
              <a:t>");</a:t>
            </a:r>
          </a:p>
          <a:p>
            <a:pPr marL="210026" fontAlgn="base" latinLnBrk="0"/>
            <a:r>
              <a:rPr lang="en-US" altLang="ko-KR" sz="1600" kern="0" dirty="0">
                <a:solidFill>
                  <a:srgbClr val="000000"/>
                </a:solidFill>
                <a:latin typeface="+mj-ea"/>
              </a:rPr>
              <a:t>	</a:t>
            </a:r>
          </a:p>
          <a:p>
            <a:pPr marL="210026" fontAlgn="base" latinLnBrk="0"/>
            <a:r>
              <a:rPr lang="en-US" altLang="ko-KR" sz="1600" kern="0">
                <a:solidFill>
                  <a:srgbClr val="000000"/>
                </a:solidFill>
                <a:latin typeface="+mj-ea"/>
              </a:rPr>
              <a:t>	let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</a:rPr>
              <a:t> name </a:t>
            </a:r>
            <a:r>
              <a:rPr lang="en-US" altLang="ko-KR" sz="1600" kern="0">
                <a:solidFill>
                  <a:srgbClr val="000000"/>
                </a:solidFill>
                <a:latin typeface="+mj-ea"/>
              </a:rPr>
              <a:t>= "kitae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</a:rPr>
              <a:t>";</a:t>
            </a:r>
          </a:p>
          <a:p>
            <a:pPr marL="210026" fontAlgn="base" latinLnBrk="0"/>
            <a:r>
              <a:rPr lang="en-US" altLang="ko-KR" sz="1600" kern="0">
                <a:solidFill>
                  <a:srgbClr val="000000"/>
                </a:solidFill>
                <a:latin typeface="+mj-ea"/>
              </a:rPr>
              <a:t>	</a:t>
            </a:r>
            <a:r>
              <a:rPr lang="en-US" altLang="ko-KR" sz="1600" kern="0" dirty="0" err="1">
                <a:solidFill>
                  <a:srgbClr val="000000"/>
                </a:solidFill>
                <a:latin typeface="+mj-ea"/>
              </a:rPr>
              <a:t>document</a:t>
            </a:r>
            <a:r>
              <a:rPr lang="en-US" altLang="ko-KR" sz="1600" kern="0" err="1">
                <a:solidFill>
                  <a:srgbClr val="000000"/>
                </a:solidFill>
                <a:latin typeface="+mj-ea"/>
              </a:rPr>
              <a:t>.</a:t>
            </a:r>
            <a:r>
              <a:rPr lang="en-US" altLang="ko-KR" sz="1600" kern="0">
                <a:solidFill>
                  <a:srgbClr val="000000"/>
                </a:solidFill>
                <a:latin typeface="+mj-ea"/>
              </a:rPr>
              <a:t>write(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</a:rPr>
              <a:t>name </a:t>
            </a:r>
            <a:r>
              <a:rPr lang="en-US" altLang="ko-KR" sz="1600" kern="0">
                <a:solidFill>
                  <a:srgbClr val="000000"/>
                </a:solidFill>
                <a:latin typeface="+mj-ea"/>
              </a:rPr>
              <a:t>== "kitae"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</a:rPr>
              <a:t>);</a:t>
            </a:r>
          </a:p>
          <a:p>
            <a:pPr marL="210026" fontAlgn="base" latinLnBrk="0"/>
            <a:r>
              <a:rPr lang="en-US" altLang="ko-KR" sz="1600" kern="0">
                <a:solidFill>
                  <a:srgbClr val="000000"/>
                </a:solidFill>
                <a:latin typeface="+mj-ea"/>
              </a:rPr>
              <a:t>	</a:t>
            </a:r>
            <a:r>
              <a:rPr lang="en-US" altLang="ko-KR" sz="1600" kern="0" dirty="0" err="1">
                <a:solidFill>
                  <a:srgbClr val="000000"/>
                </a:solidFill>
                <a:latin typeface="+mj-ea"/>
              </a:rPr>
              <a:t>document</a:t>
            </a:r>
            <a:r>
              <a:rPr lang="en-US" altLang="ko-KR" sz="1600" kern="0" err="1">
                <a:solidFill>
                  <a:srgbClr val="000000"/>
                </a:solidFill>
                <a:latin typeface="+mj-ea"/>
              </a:rPr>
              <a:t>.</a:t>
            </a:r>
            <a:r>
              <a:rPr lang="en-US" altLang="ko-KR" sz="1600" kern="0">
                <a:solidFill>
                  <a:srgbClr val="000000"/>
                </a:solidFill>
                <a:latin typeface="+mj-ea"/>
              </a:rPr>
              <a:t>write("&lt;br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</a:rPr>
              <a:t>&gt;");</a:t>
            </a:r>
          </a:p>
          <a:p>
            <a:pPr marL="210026" fontAlgn="base" latinLnBrk="0"/>
            <a:r>
              <a:rPr lang="en-US" altLang="ko-KR" sz="1600" kern="0">
                <a:solidFill>
                  <a:srgbClr val="000000"/>
                </a:solidFill>
                <a:latin typeface="+mj-ea"/>
              </a:rPr>
              <a:t>	</a:t>
            </a:r>
            <a:r>
              <a:rPr lang="en-US" altLang="ko-KR" sz="1600" kern="0" dirty="0" err="1">
                <a:solidFill>
                  <a:srgbClr val="000000"/>
                </a:solidFill>
                <a:latin typeface="+mj-ea"/>
              </a:rPr>
              <a:t>document</a:t>
            </a:r>
            <a:r>
              <a:rPr lang="en-US" altLang="ko-KR" sz="1600" kern="0" err="1">
                <a:solidFill>
                  <a:srgbClr val="000000"/>
                </a:solidFill>
                <a:latin typeface="+mj-ea"/>
              </a:rPr>
              <a:t>.</a:t>
            </a:r>
            <a:r>
              <a:rPr lang="en-US" altLang="ko-KR" sz="1600" kern="0">
                <a:solidFill>
                  <a:srgbClr val="000000"/>
                </a:solidFill>
                <a:latin typeface="+mj-ea"/>
              </a:rPr>
              <a:t>write(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</a:rPr>
              <a:t>name &gt; "</a:t>
            </a:r>
            <a:r>
              <a:rPr lang="en-US" altLang="ko-KR" sz="1600" kern="0">
                <a:solidFill>
                  <a:srgbClr val="000000"/>
                </a:solidFill>
                <a:latin typeface="+mj-ea"/>
              </a:rPr>
              <a:t>park"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</a:rPr>
              <a:t>);</a:t>
            </a:r>
          </a:p>
          <a:p>
            <a:pPr marL="210026" fontAlgn="base" latinLnBrk="0"/>
            <a:r>
              <a:rPr lang="en-US" altLang="ko-KR" sz="1600" kern="0" dirty="0">
                <a:solidFill>
                  <a:srgbClr val="000000"/>
                </a:solidFill>
                <a:latin typeface="+mj-ea"/>
              </a:rPr>
              <a:t>&lt;/script&gt;</a:t>
            </a:r>
          </a:p>
          <a:p>
            <a:pPr marL="210026" fontAlgn="base" latinLnBrk="0"/>
            <a:r>
              <a:rPr lang="en-US" altLang="ko-KR" sz="1600" kern="0" dirty="0">
                <a:solidFill>
                  <a:srgbClr val="000000"/>
                </a:solidFill>
                <a:latin typeface="+mj-ea"/>
              </a:rPr>
              <a:t>&lt;/body&gt;</a:t>
            </a:r>
          </a:p>
          <a:p>
            <a:pPr marL="210026" fontAlgn="base" latinLnBrk="0"/>
            <a:r>
              <a:rPr lang="en-US" altLang="ko-KR" sz="1600" kern="0" dirty="0">
                <a:solidFill>
                  <a:srgbClr val="000000"/>
                </a:solidFill>
                <a:latin typeface="+mj-ea"/>
              </a:rPr>
              <a:t>&lt;/html&gt;</a:t>
            </a:r>
            <a:endParaRPr lang="ko-KR" altLang="en-US" sz="1600" kern="0" dirty="0">
              <a:solidFill>
                <a:srgbClr val="000000"/>
              </a:solidFill>
              <a:latin typeface="+mj-ea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25000" lnSpcReduction="20000"/>
          </a:bodyPr>
          <a:lstStyle/>
          <a:p>
            <a:fld id="{01870596-DAFA-46D2-82A7-2B6B5F8E0EA4}" type="slidenum">
              <a:rPr lang="ko-KR" altLang="en-US" smtClean="0"/>
              <a:t>43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928AB80-5D51-48B1-B3FF-9ACAA28378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5691" y="1759777"/>
            <a:ext cx="3009204" cy="4041708"/>
          </a:xfrm>
          <a:prstGeom prst="rect">
            <a:avLst/>
          </a:prstGeom>
          <a:ln w="6350">
            <a:solidFill>
              <a:srgbClr val="2379BF"/>
            </a:solidFill>
          </a:ln>
        </p:spPr>
      </p:pic>
    </p:spTree>
    <p:extLst>
      <p:ext uri="{BB962C8B-B14F-4D97-AF65-F5344CB8AC3E}">
        <p14:creationId xmlns:p14="http://schemas.microsoft.com/office/powerpoint/2010/main" val="72882300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if, if-else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1"/>
          </p:nvPr>
        </p:nvSpPr>
        <p:spPr>
          <a:xfrm>
            <a:off x="2226724" y="1188343"/>
            <a:ext cx="8989501" cy="5557451"/>
          </a:xfrm>
        </p:spPr>
        <p:txBody>
          <a:bodyPr>
            <a:normAutofit/>
          </a:bodyPr>
          <a:lstStyle/>
          <a:p>
            <a:r>
              <a:rPr lang="en-US" altLang="ko-KR" sz="2400" dirty="0"/>
              <a:t>if, if-else </a:t>
            </a:r>
            <a:r>
              <a:rPr lang="ko-KR" altLang="en-US" sz="2400" dirty="0"/>
              <a:t>문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840585" y="2034004"/>
            <a:ext cx="3721705" cy="737076"/>
          </a:xfrm>
          <a:prstGeom prst="roundRect">
            <a:avLst>
              <a:gd name="adj" fmla="val 8244"/>
            </a:avLst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defTabSz="198450"/>
            <a:r>
              <a:rPr lang="en-US" altLang="ko-KR" sz="1323" dirty="0"/>
              <a:t>if(</a:t>
            </a:r>
            <a:r>
              <a:rPr lang="ko-KR" altLang="en-US" sz="1323" dirty="0" err="1"/>
              <a:t>조건식</a:t>
            </a:r>
            <a:r>
              <a:rPr lang="en-US" altLang="ko-KR" sz="1323" dirty="0"/>
              <a:t>) {</a:t>
            </a:r>
          </a:p>
          <a:p>
            <a:pPr defTabSz="198450"/>
            <a:r>
              <a:rPr lang="en-US" altLang="ko-KR" sz="1323" dirty="0"/>
              <a:t>	… </a:t>
            </a:r>
            <a:r>
              <a:rPr lang="ko-KR" altLang="en-US" sz="1323" dirty="0" err="1"/>
              <a:t>실행문</a:t>
            </a:r>
            <a:r>
              <a:rPr lang="ko-KR" altLang="en-US" sz="1323" dirty="0"/>
              <a:t> </a:t>
            </a:r>
            <a:r>
              <a:rPr lang="en-US" altLang="ko-KR" sz="1323" dirty="0"/>
              <a:t>… // </a:t>
            </a:r>
            <a:r>
              <a:rPr lang="ko-KR" altLang="en-US" sz="1323" dirty="0"/>
              <a:t>조건식이 참인 경우 </a:t>
            </a:r>
            <a:endParaRPr lang="en-US" altLang="ko-KR" sz="1323" dirty="0"/>
          </a:p>
          <a:p>
            <a:pPr defTabSz="198450"/>
            <a:r>
              <a:rPr lang="en-US" altLang="ko-KR" sz="1323" dirty="0"/>
              <a:t>}</a:t>
            </a:r>
            <a:endParaRPr lang="ko-KR" altLang="en-US" sz="1323" dirty="0"/>
          </a:p>
        </p:txBody>
      </p:sp>
      <p:sp>
        <p:nvSpPr>
          <p:cNvPr id="7" name="직사각형 6"/>
          <p:cNvSpPr/>
          <p:nvPr/>
        </p:nvSpPr>
        <p:spPr>
          <a:xfrm>
            <a:off x="6721474" y="2058989"/>
            <a:ext cx="3213006" cy="738664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defTabSz="198450"/>
            <a:r>
              <a:rPr lang="en-US" altLang="ko-KR" sz="1400" dirty="0"/>
              <a:t>if(a &gt; b) {</a:t>
            </a:r>
          </a:p>
          <a:p>
            <a:pPr defTabSz="198450"/>
            <a:r>
              <a:rPr lang="en-US" altLang="ko-KR" sz="1400" dirty="0"/>
              <a:t>	</a:t>
            </a:r>
            <a:r>
              <a:rPr lang="en-US" altLang="ko-KR" sz="1400" dirty="0" err="1"/>
              <a:t>document.write</a:t>
            </a:r>
            <a:r>
              <a:rPr lang="en-US" altLang="ko-KR" sz="1400" dirty="0"/>
              <a:t>(“a</a:t>
            </a:r>
            <a:r>
              <a:rPr lang="ko-KR" altLang="en-US" sz="1400" dirty="0"/>
              <a:t>가 크다</a:t>
            </a:r>
            <a:r>
              <a:rPr lang="en-US" altLang="ko-KR" sz="1400" dirty="0"/>
              <a:t>“);</a:t>
            </a:r>
          </a:p>
          <a:p>
            <a:pPr defTabSz="198450"/>
            <a:r>
              <a:rPr lang="en-US" altLang="ko-KR" sz="1400" dirty="0"/>
              <a:t>}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840585" y="2987994"/>
            <a:ext cx="3721705" cy="1351940"/>
          </a:xfrm>
          <a:prstGeom prst="roundRect">
            <a:avLst>
              <a:gd name="adj" fmla="val 5535"/>
            </a:avLst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defTabSz="198450"/>
            <a:r>
              <a:rPr lang="en-US" altLang="ko-KR" sz="1323" dirty="0"/>
              <a:t>if(</a:t>
            </a:r>
            <a:r>
              <a:rPr lang="ko-KR" altLang="en-US" sz="1323" dirty="0" err="1"/>
              <a:t>조건식</a:t>
            </a:r>
            <a:r>
              <a:rPr lang="en-US" altLang="ko-KR" sz="1323" dirty="0"/>
              <a:t>) {</a:t>
            </a:r>
          </a:p>
          <a:p>
            <a:pPr defTabSz="198450"/>
            <a:r>
              <a:rPr lang="en-US" altLang="ko-KR" sz="1323" dirty="0"/>
              <a:t>	… </a:t>
            </a:r>
            <a:r>
              <a:rPr lang="ko-KR" altLang="en-US" sz="1323" dirty="0" err="1"/>
              <a:t>실행문</a:t>
            </a:r>
            <a:r>
              <a:rPr lang="en-US" altLang="ko-KR" sz="1323" dirty="0"/>
              <a:t>1</a:t>
            </a:r>
            <a:r>
              <a:rPr lang="ko-KR" altLang="en-US" sz="1323" dirty="0"/>
              <a:t> </a:t>
            </a:r>
            <a:r>
              <a:rPr lang="en-US" altLang="ko-KR" sz="1323" dirty="0"/>
              <a:t>… // </a:t>
            </a:r>
            <a:r>
              <a:rPr lang="ko-KR" altLang="en-US" sz="1323" dirty="0"/>
              <a:t>조건식이 참인 경우 </a:t>
            </a:r>
            <a:endParaRPr lang="en-US" altLang="ko-KR" sz="1323" dirty="0"/>
          </a:p>
          <a:p>
            <a:pPr defTabSz="198450"/>
            <a:r>
              <a:rPr lang="en-US" altLang="ko-KR" sz="1323" dirty="0"/>
              <a:t>}</a:t>
            </a:r>
          </a:p>
          <a:p>
            <a:pPr defTabSz="198450"/>
            <a:r>
              <a:rPr lang="en-US" altLang="ko-KR" sz="1323" dirty="0"/>
              <a:t>else</a:t>
            </a:r>
            <a:r>
              <a:rPr lang="ko-KR" altLang="en-US" sz="1323" dirty="0"/>
              <a:t> </a:t>
            </a:r>
            <a:r>
              <a:rPr lang="en-US" altLang="ko-KR" sz="1323" dirty="0"/>
              <a:t>{</a:t>
            </a:r>
          </a:p>
          <a:p>
            <a:pPr defTabSz="198450"/>
            <a:r>
              <a:rPr lang="en-US" altLang="ko-KR" sz="1323" dirty="0"/>
              <a:t>	… </a:t>
            </a:r>
            <a:r>
              <a:rPr lang="ko-KR" altLang="en-US" sz="1323" dirty="0" err="1"/>
              <a:t>실행문</a:t>
            </a:r>
            <a:r>
              <a:rPr lang="en-US" altLang="ko-KR" sz="1323" dirty="0"/>
              <a:t>2</a:t>
            </a:r>
            <a:r>
              <a:rPr lang="ko-KR" altLang="en-US" sz="1323" dirty="0"/>
              <a:t> </a:t>
            </a:r>
            <a:r>
              <a:rPr lang="en-US" altLang="ko-KR" sz="1323" dirty="0"/>
              <a:t>… // </a:t>
            </a:r>
            <a:r>
              <a:rPr lang="ko-KR" altLang="en-US" sz="1323" dirty="0"/>
              <a:t>조건식이 거짓인 경우 </a:t>
            </a:r>
            <a:endParaRPr lang="en-US" altLang="ko-KR" sz="1323" dirty="0"/>
          </a:p>
          <a:p>
            <a:pPr defTabSz="198450"/>
            <a:r>
              <a:rPr lang="en-US" altLang="ko-KR" sz="1323" dirty="0"/>
              <a:t>}</a:t>
            </a:r>
            <a:endParaRPr lang="ko-KR" altLang="en-US" sz="1323" dirty="0"/>
          </a:p>
        </p:txBody>
      </p:sp>
      <p:sp>
        <p:nvSpPr>
          <p:cNvPr id="8" name="직사각형 7"/>
          <p:cNvSpPr/>
          <p:nvPr/>
        </p:nvSpPr>
        <p:spPr>
          <a:xfrm>
            <a:off x="6721473" y="2988513"/>
            <a:ext cx="3213005" cy="1384995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defTabSz="198450"/>
            <a:r>
              <a:rPr lang="en-US" altLang="ko-KR" sz="1400" dirty="0"/>
              <a:t>if(a &gt; b) {</a:t>
            </a:r>
          </a:p>
          <a:p>
            <a:pPr defTabSz="198450"/>
            <a:r>
              <a:rPr lang="en-US" altLang="ko-KR" sz="1400" dirty="0"/>
              <a:t>	</a:t>
            </a:r>
            <a:r>
              <a:rPr lang="en-US" altLang="ko-KR" sz="1400" dirty="0" err="1"/>
              <a:t>document.write</a:t>
            </a:r>
            <a:r>
              <a:rPr lang="en-US" altLang="ko-KR" sz="1400" dirty="0"/>
              <a:t>(“a</a:t>
            </a:r>
            <a:r>
              <a:rPr lang="ko-KR" altLang="en-US" sz="1400" dirty="0"/>
              <a:t>가 크다</a:t>
            </a:r>
            <a:r>
              <a:rPr lang="en-US" altLang="ko-KR" sz="1400" dirty="0"/>
              <a:t>“);</a:t>
            </a:r>
          </a:p>
          <a:p>
            <a:pPr defTabSz="198450"/>
            <a:r>
              <a:rPr lang="en-US" altLang="ko-KR" sz="1400" dirty="0"/>
              <a:t>}</a:t>
            </a:r>
          </a:p>
          <a:p>
            <a:pPr defTabSz="198450"/>
            <a:r>
              <a:rPr lang="en-US" altLang="ko-KR" sz="1400" dirty="0"/>
              <a:t>else {</a:t>
            </a:r>
          </a:p>
          <a:p>
            <a:pPr defTabSz="198450"/>
            <a:r>
              <a:rPr lang="en-US" altLang="ko-KR" sz="1400" dirty="0"/>
              <a:t>	</a:t>
            </a:r>
            <a:r>
              <a:rPr lang="en-US" altLang="ko-KR" sz="1400" dirty="0" err="1"/>
              <a:t>document.write</a:t>
            </a:r>
            <a:r>
              <a:rPr lang="en-US" altLang="ko-KR" sz="1400" dirty="0"/>
              <a:t>(“a</a:t>
            </a:r>
            <a:r>
              <a:rPr lang="ko-KR" altLang="en-US" sz="1400" dirty="0"/>
              <a:t>가 크지 않다</a:t>
            </a:r>
            <a:r>
              <a:rPr lang="en-US" altLang="ko-KR" sz="1400" dirty="0"/>
              <a:t>“);</a:t>
            </a:r>
          </a:p>
          <a:p>
            <a:pPr defTabSz="198450"/>
            <a:r>
              <a:rPr lang="en-US" altLang="ko-KR" sz="1400" dirty="0"/>
              <a:t>}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831260" y="4590951"/>
            <a:ext cx="3731431" cy="2376830"/>
          </a:xfrm>
          <a:prstGeom prst="roundRect">
            <a:avLst>
              <a:gd name="adj" fmla="val 3384"/>
            </a:avLst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defTabSz="198450"/>
            <a:r>
              <a:rPr lang="en-US" altLang="ko-KR" sz="1323" dirty="0"/>
              <a:t>if(</a:t>
            </a:r>
            <a:r>
              <a:rPr lang="ko-KR" altLang="en-US" sz="1323" dirty="0" err="1"/>
              <a:t>조건식</a:t>
            </a:r>
            <a:r>
              <a:rPr lang="en-US" altLang="ko-KR" sz="1323" dirty="0"/>
              <a:t>1) {</a:t>
            </a:r>
          </a:p>
          <a:p>
            <a:pPr defTabSz="198450"/>
            <a:r>
              <a:rPr lang="en-US" altLang="ko-KR" sz="1323" dirty="0"/>
              <a:t>	</a:t>
            </a:r>
            <a:r>
              <a:rPr lang="ko-KR" altLang="en-US" sz="1323" dirty="0" err="1"/>
              <a:t>실행문</a:t>
            </a:r>
            <a:r>
              <a:rPr lang="en-US" altLang="ko-KR" sz="1323" dirty="0"/>
              <a:t>1 // </a:t>
            </a:r>
            <a:r>
              <a:rPr lang="ko-KR" altLang="en-US" sz="1323" dirty="0" err="1"/>
              <a:t>조건식</a:t>
            </a:r>
            <a:r>
              <a:rPr lang="en-US" altLang="ko-KR" sz="1323" dirty="0"/>
              <a:t>1</a:t>
            </a:r>
            <a:r>
              <a:rPr lang="ko-KR" altLang="en-US" sz="1323" dirty="0"/>
              <a:t>이 참인 경우 </a:t>
            </a:r>
            <a:endParaRPr lang="en-US" altLang="ko-KR" sz="1323" dirty="0"/>
          </a:p>
          <a:p>
            <a:pPr defTabSz="198450"/>
            <a:r>
              <a:rPr lang="en-US" altLang="ko-KR" sz="1323" dirty="0"/>
              <a:t>}</a:t>
            </a:r>
          </a:p>
          <a:p>
            <a:pPr defTabSz="198450"/>
            <a:r>
              <a:rPr lang="en-US" altLang="ko-KR" sz="1323" dirty="0"/>
              <a:t>else</a:t>
            </a:r>
            <a:r>
              <a:rPr lang="ko-KR" altLang="en-US" sz="1323" dirty="0"/>
              <a:t> </a:t>
            </a:r>
            <a:r>
              <a:rPr lang="en-US" altLang="ko-KR" sz="1323" dirty="0"/>
              <a:t>if(</a:t>
            </a:r>
            <a:r>
              <a:rPr lang="ko-KR" altLang="en-US" sz="1323" dirty="0" err="1"/>
              <a:t>조건식</a:t>
            </a:r>
            <a:r>
              <a:rPr lang="en-US" altLang="ko-KR" sz="1323" dirty="0"/>
              <a:t>2) {</a:t>
            </a:r>
          </a:p>
          <a:p>
            <a:pPr defTabSz="198450"/>
            <a:r>
              <a:rPr lang="en-US" altLang="ko-KR" sz="1323" dirty="0"/>
              <a:t>	</a:t>
            </a:r>
            <a:r>
              <a:rPr lang="ko-KR" altLang="en-US" sz="1323" dirty="0" err="1"/>
              <a:t>실행문</a:t>
            </a:r>
            <a:r>
              <a:rPr lang="en-US" altLang="ko-KR" sz="1323" dirty="0"/>
              <a:t>2 // </a:t>
            </a:r>
            <a:r>
              <a:rPr lang="ko-KR" altLang="en-US" sz="1323" dirty="0" err="1"/>
              <a:t>조건식</a:t>
            </a:r>
            <a:r>
              <a:rPr lang="en-US" altLang="ko-KR" sz="1323" dirty="0"/>
              <a:t>2</a:t>
            </a:r>
            <a:r>
              <a:rPr lang="ko-KR" altLang="en-US" sz="1323" dirty="0"/>
              <a:t>가 참인 경우 </a:t>
            </a:r>
            <a:endParaRPr lang="en-US" altLang="ko-KR" sz="1323" dirty="0"/>
          </a:p>
          <a:p>
            <a:pPr defTabSz="198450"/>
            <a:r>
              <a:rPr lang="en-US" altLang="ko-KR" sz="1323" dirty="0"/>
              <a:t>}</a:t>
            </a:r>
          </a:p>
          <a:p>
            <a:pPr defTabSz="198450"/>
            <a:r>
              <a:rPr lang="en-US" altLang="ko-KR" sz="1323" dirty="0"/>
              <a:t>	…………  </a:t>
            </a:r>
          </a:p>
          <a:p>
            <a:pPr defTabSz="198450"/>
            <a:endParaRPr lang="en-US" altLang="ko-KR" sz="1323" dirty="0"/>
          </a:p>
          <a:p>
            <a:pPr defTabSz="198450"/>
            <a:r>
              <a:rPr lang="en-US" altLang="ko-KR" sz="1323" dirty="0"/>
              <a:t>else {</a:t>
            </a:r>
          </a:p>
          <a:p>
            <a:pPr defTabSz="198450"/>
            <a:r>
              <a:rPr lang="en-US" altLang="ko-KR" sz="1323" dirty="0"/>
              <a:t>	</a:t>
            </a:r>
            <a:r>
              <a:rPr lang="ko-KR" altLang="en-US" sz="1323" dirty="0" err="1"/>
              <a:t>실행문</a:t>
            </a:r>
            <a:r>
              <a:rPr lang="en-US" altLang="ko-KR" sz="1323" dirty="0"/>
              <a:t>n</a:t>
            </a:r>
            <a:r>
              <a:rPr lang="en-US" altLang="ko-KR" sz="1323" b="1" dirty="0"/>
              <a:t>; </a:t>
            </a:r>
            <a:r>
              <a:rPr lang="en-US" altLang="ko-KR" sz="1323" dirty="0"/>
              <a:t>// </a:t>
            </a:r>
            <a:r>
              <a:rPr lang="ko-KR" altLang="en-US" sz="1323" dirty="0"/>
              <a:t>앞의 모든 조건이 거짓인 경우</a:t>
            </a:r>
            <a:endParaRPr lang="en-US" altLang="ko-KR" sz="1323" dirty="0"/>
          </a:p>
          <a:p>
            <a:pPr defTabSz="198450"/>
            <a:r>
              <a:rPr lang="en-US" altLang="ko-KR" sz="1323" dirty="0"/>
              <a:t>}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6721473" y="4615936"/>
            <a:ext cx="3255078" cy="1815882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defTabSz="198450"/>
            <a:r>
              <a:rPr lang="en-US" altLang="ko-KR" sz="1400" dirty="0"/>
              <a:t>if(a &gt; b) { </a:t>
            </a:r>
            <a:endParaRPr lang="ko-KR" altLang="en-US" sz="1400" dirty="0"/>
          </a:p>
          <a:p>
            <a:pPr defTabSz="198450"/>
            <a:r>
              <a:rPr lang="en-US" altLang="ko-KR" sz="1400" dirty="0"/>
              <a:t>	</a:t>
            </a:r>
            <a:r>
              <a:rPr lang="en-US" altLang="ko-KR" sz="1400" dirty="0" err="1"/>
              <a:t>document.write</a:t>
            </a:r>
            <a:r>
              <a:rPr lang="en-US" altLang="ko-KR" sz="1400" dirty="0"/>
              <a:t>(“a</a:t>
            </a:r>
            <a:r>
              <a:rPr lang="ko-KR" altLang="en-US" sz="1400" dirty="0"/>
              <a:t>가 크다</a:t>
            </a:r>
            <a:r>
              <a:rPr lang="en-US" altLang="ko-KR" sz="1400" dirty="0"/>
              <a:t>“);</a:t>
            </a:r>
          </a:p>
          <a:p>
            <a:pPr defTabSz="198450"/>
            <a:r>
              <a:rPr lang="en-US" altLang="ko-KR" sz="1400" dirty="0"/>
              <a:t>}</a:t>
            </a:r>
          </a:p>
          <a:p>
            <a:pPr defTabSz="198450"/>
            <a:r>
              <a:rPr lang="en-US" altLang="ko-KR" sz="1400" dirty="0"/>
              <a:t>else if(a &lt; b) {</a:t>
            </a:r>
          </a:p>
          <a:p>
            <a:pPr defTabSz="198450"/>
            <a:r>
              <a:rPr lang="en-US" altLang="ko-KR" sz="1400" dirty="0"/>
              <a:t>	</a:t>
            </a:r>
            <a:r>
              <a:rPr lang="en-US" altLang="ko-KR" sz="1400" dirty="0" err="1"/>
              <a:t>document.write</a:t>
            </a:r>
            <a:r>
              <a:rPr lang="en-US" altLang="ko-KR" sz="1400" dirty="0"/>
              <a:t>(“b</a:t>
            </a:r>
            <a:r>
              <a:rPr lang="ko-KR" altLang="en-US" sz="1400" dirty="0"/>
              <a:t>가 크다</a:t>
            </a:r>
            <a:r>
              <a:rPr lang="en-US" altLang="ko-KR" sz="1400" dirty="0"/>
              <a:t>“);</a:t>
            </a:r>
          </a:p>
          <a:p>
            <a:pPr defTabSz="198450"/>
            <a:r>
              <a:rPr lang="en-US" altLang="ko-KR" sz="1400" dirty="0"/>
              <a:t>}</a:t>
            </a:r>
          </a:p>
          <a:p>
            <a:pPr defTabSz="198450"/>
            <a:r>
              <a:rPr lang="en-US" altLang="ko-KR" sz="1400" dirty="0"/>
              <a:t>else </a:t>
            </a:r>
          </a:p>
          <a:p>
            <a:pPr defTabSz="198450"/>
            <a:r>
              <a:rPr lang="en-US" altLang="ko-KR" sz="1400" dirty="0"/>
              <a:t>	</a:t>
            </a:r>
            <a:r>
              <a:rPr lang="en-US" altLang="ko-KR" sz="1400" dirty="0" err="1"/>
              <a:t>document.write</a:t>
            </a:r>
            <a:r>
              <a:rPr lang="en-US" altLang="ko-KR" sz="1400" dirty="0"/>
              <a:t>(“a</a:t>
            </a:r>
            <a:r>
              <a:rPr lang="ko-KR" altLang="en-US" sz="1400" dirty="0"/>
              <a:t>와 </a:t>
            </a:r>
            <a:r>
              <a:rPr lang="en-US" altLang="ko-KR" sz="1400" dirty="0"/>
              <a:t>b</a:t>
            </a:r>
            <a:r>
              <a:rPr lang="ko-KR" altLang="en-US" sz="1400" dirty="0"/>
              <a:t>는 같다</a:t>
            </a:r>
            <a:r>
              <a:rPr lang="en-US" altLang="ko-KR" sz="1400" dirty="0"/>
              <a:t>“);</a:t>
            </a: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25000" lnSpcReduction="20000"/>
          </a:bodyPr>
          <a:lstStyle/>
          <a:p>
            <a:fld id="{01870596-DAFA-46D2-82A7-2B6B5F8E0EA4}" type="slidenum">
              <a:rPr lang="ko-KR" altLang="en-US" smtClean="0"/>
              <a:t>44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1692055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2024404" y="1188343"/>
            <a:ext cx="6624736" cy="5909310"/>
          </a:xfrm>
          <a:prstGeom prst="rect">
            <a:avLst/>
          </a:prstGeom>
          <a:solidFill>
            <a:schemeClr val="bg2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98450"/>
            <a:r>
              <a:rPr lang="en-US" altLang="ko-KR" sz="1400" dirty="0"/>
              <a:t>&lt;!DOCTYPE html&gt;</a:t>
            </a:r>
          </a:p>
          <a:p>
            <a:pPr defTabSz="198450"/>
            <a:r>
              <a:rPr lang="en-US" altLang="ko-KR" sz="1400" dirty="0"/>
              <a:t>&lt;html&gt;</a:t>
            </a:r>
          </a:p>
          <a:p>
            <a:pPr defTabSz="198450"/>
            <a:r>
              <a:rPr lang="en-US" altLang="ko-KR" sz="1400" dirty="0"/>
              <a:t>&lt;head&gt;</a:t>
            </a:r>
          </a:p>
          <a:p>
            <a:pPr defTabSz="198450"/>
            <a:r>
              <a:rPr lang="en-US" altLang="ko-KR" sz="1400" dirty="0"/>
              <a:t>&lt;meta charset=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"</a:t>
            </a:r>
            <a:r>
              <a:rPr lang="en-US" altLang="ko-KR" sz="1400" dirty="0" err="1"/>
              <a:t>utf</a:t>
            </a:r>
            <a:r>
              <a:rPr lang="en-US" altLang="ko-KR" sz="1400" dirty="0"/>
              <a:t>-8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"</a:t>
            </a:r>
            <a:r>
              <a:rPr lang="en-US" altLang="ko-KR" sz="1400" dirty="0"/>
              <a:t>&gt;</a:t>
            </a:r>
          </a:p>
          <a:p>
            <a:pPr defTabSz="198450"/>
            <a:r>
              <a:rPr lang="en-US" altLang="ko-KR" sz="1400" dirty="0"/>
              <a:t>&lt;title&gt;if-else&lt;/title&gt;</a:t>
            </a:r>
          </a:p>
          <a:p>
            <a:pPr defTabSz="198450"/>
            <a:r>
              <a:rPr lang="en-US" altLang="ko-KR" sz="1400" dirty="0"/>
              <a:t>&lt;/head&gt;</a:t>
            </a:r>
          </a:p>
          <a:p>
            <a:pPr defTabSz="198450"/>
            <a:r>
              <a:rPr lang="en-US" altLang="ko-KR" sz="1400" dirty="0"/>
              <a:t>&lt;body&gt;</a:t>
            </a:r>
          </a:p>
          <a:p>
            <a:pPr defTabSz="198450"/>
            <a:r>
              <a:rPr lang="en-US" altLang="ko-KR" sz="1400" dirty="0"/>
              <a:t>&lt;h3&gt;if-else</a:t>
            </a:r>
            <a:r>
              <a:rPr lang="ko-KR" altLang="en-US" sz="1400" dirty="0"/>
              <a:t>를 이용한 학점 매기기</a:t>
            </a:r>
            <a:r>
              <a:rPr lang="en-US" altLang="ko-KR" sz="1400" dirty="0"/>
              <a:t>&lt;/h3&gt;</a:t>
            </a:r>
          </a:p>
          <a:p>
            <a:pPr defTabSz="198450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98450"/>
            <a:r>
              <a:rPr lang="en-US" altLang="ko-KR" sz="1400" dirty="0"/>
              <a:t>&lt;script&gt;</a:t>
            </a:r>
          </a:p>
          <a:p>
            <a:pPr defTabSz="198450"/>
            <a:r>
              <a:rPr lang="en-US" altLang="ko-KR" sz="1400" dirty="0"/>
              <a:t>	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let</a:t>
            </a:r>
            <a:r>
              <a:rPr lang="en-US" altLang="ko-KR" sz="1400" dirty="0"/>
              <a:t> grade;</a:t>
            </a:r>
          </a:p>
          <a:p>
            <a:pPr defTabSz="198450"/>
            <a:r>
              <a:rPr lang="en-US" altLang="ko-KR" sz="1400" b="1" dirty="0"/>
              <a:t>	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</a:rPr>
              <a:t>let</a:t>
            </a:r>
            <a:r>
              <a:rPr lang="ko-KR" altLang="en-US" sz="1400" b="1" dirty="0"/>
              <a:t> </a:t>
            </a:r>
            <a:r>
              <a:rPr lang="en-US" altLang="ko-KR" sz="1400" b="1" dirty="0"/>
              <a:t>score = prompt("</a:t>
            </a:r>
            <a:r>
              <a:rPr lang="ko-KR" altLang="en-US" sz="1400" b="1" dirty="0"/>
              <a:t>황기태 님 점수를 입력하세요</a:t>
            </a:r>
            <a:r>
              <a:rPr lang="en-US" altLang="ko-KR" sz="1400" b="1" dirty="0"/>
              <a:t>", 100);</a:t>
            </a:r>
          </a:p>
          <a:p>
            <a:pPr defTabSz="198450"/>
            <a:r>
              <a:rPr lang="en-US" altLang="ko-KR" sz="1400" dirty="0"/>
              <a:t>	score = </a:t>
            </a:r>
            <a:r>
              <a:rPr lang="en-US" altLang="ko-KR" sz="1400" dirty="0" err="1"/>
              <a:t>parseInt</a:t>
            </a:r>
            <a:r>
              <a:rPr lang="en-US" altLang="ko-KR" sz="1400" dirty="0"/>
              <a:t>(score); // </a:t>
            </a:r>
            <a:r>
              <a:rPr lang="ko-KR" altLang="en-US" sz="1400" dirty="0"/>
              <a:t>문자열을 숫자로 바꿈</a:t>
            </a:r>
          </a:p>
          <a:p>
            <a:pPr defTabSz="198450"/>
            <a:r>
              <a:rPr lang="en-US" altLang="ko-KR" sz="1400" dirty="0"/>
              <a:t>	if(score &gt;= 90) // score</a:t>
            </a:r>
            <a:r>
              <a:rPr lang="ko-KR" altLang="en-US" sz="1400" dirty="0"/>
              <a:t>가 </a:t>
            </a:r>
            <a:r>
              <a:rPr lang="en-US" altLang="ko-KR" sz="1400" dirty="0"/>
              <a:t>90 </a:t>
            </a:r>
            <a:r>
              <a:rPr lang="ko-KR" altLang="en-US" sz="1400" dirty="0"/>
              <a:t>이상</a:t>
            </a:r>
          </a:p>
          <a:p>
            <a:pPr defTabSz="198450"/>
            <a:r>
              <a:rPr lang="en-US" altLang="ko-KR" sz="1400" dirty="0"/>
              <a:t>		grade = "A";</a:t>
            </a:r>
          </a:p>
          <a:p>
            <a:pPr defTabSz="198450"/>
            <a:r>
              <a:rPr lang="en-US" altLang="ko-KR" sz="1400" dirty="0"/>
              <a:t>	else if(score &gt;= 80) // 80 </a:t>
            </a:r>
            <a:r>
              <a:rPr lang="ko-KR" altLang="en-US" sz="1400" dirty="0"/>
              <a:t>이상 </a:t>
            </a:r>
            <a:r>
              <a:rPr lang="en-US" altLang="ko-KR" sz="1400" dirty="0"/>
              <a:t>90 </a:t>
            </a:r>
            <a:r>
              <a:rPr lang="ko-KR" altLang="en-US" sz="1400" dirty="0"/>
              <a:t>미만</a:t>
            </a:r>
          </a:p>
          <a:p>
            <a:pPr defTabSz="198450"/>
            <a:r>
              <a:rPr lang="en-US" altLang="ko-KR" sz="1400" dirty="0"/>
              <a:t>		grade = "B";</a:t>
            </a:r>
          </a:p>
          <a:p>
            <a:pPr defTabSz="198450"/>
            <a:r>
              <a:rPr lang="en-US" altLang="ko-KR" sz="1400" dirty="0"/>
              <a:t>	else if(score &gt;= 70) // 70 </a:t>
            </a:r>
            <a:r>
              <a:rPr lang="ko-KR" altLang="en-US" sz="1400" dirty="0"/>
              <a:t>이상 </a:t>
            </a:r>
            <a:r>
              <a:rPr lang="en-US" altLang="ko-KR" sz="1400" dirty="0"/>
              <a:t>80 </a:t>
            </a:r>
            <a:r>
              <a:rPr lang="ko-KR" altLang="en-US" sz="1400" dirty="0"/>
              <a:t>미만</a:t>
            </a:r>
          </a:p>
          <a:p>
            <a:pPr defTabSz="198450"/>
            <a:r>
              <a:rPr lang="en-US" altLang="ko-KR" sz="1400" dirty="0"/>
              <a:t>		grade = "C";</a:t>
            </a:r>
          </a:p>
          <a:p>
            <a:pPr defTabSz="198450"/>
            <a:r>
              <a:rPr lang="en-US" altLang="ko-KR" sz="1400" dirty="0"/>
              <a:t>	else if(score &gt;= 60) // 60 </a:t>
            </a:r>
            <a:r>
              <a:rPr lang="ko-KR" altLang="en-US" sz="1400" dirty="0"/>
              <a:t>이상 </a:t>
            </a:r>
            <a:r>
              <a:rPr lang="en-US" altLang="ko-KR" sz="1400" dirty="0"/>
              <a:t>70 </a:t>
            </a:r>
            <a:r>
              <a:rPr lang="ko-KR" altLang="en-US" sz="1400" dirty="0"/>
              <a:t>미만</a:t>
            </a:r>
          </a:p>
          <a:p>
            <a:pPr defTabSz="198450"/>
            <a:r>
              <a:rPr lang="en-US" altLang="ko-KR" sz="1400" dirty="0"/>
              <a:t>		grade = "D";</a:t>
            </a:r>
          </a:p>
          <a:p>
            <a:pPr defTabSz="198450"/>
            <a:r>
              <a:rPr lang="en-US" altLang="ko-KR" sz="1400" dirty="0"/>
              <a:t>	else // 60 </a:t>
            </a:r>
            <a:r>
              <a:rPr lang="ko-KR" altLang="en-US" sz="1400" dirty="0"/>
              <a:t>미만</a:t>
            </a:r>
          </a:p>
          <a:p>
            <a:pPr defTabSz="198450"/>
            <a:r>
              <a:rPr lang="en-US" altLang="ko-KR" sz="1400" dirty="0"/>
              <a:t>		grade = "F";</a:t>
            </a:r>
          </a:p>
          <a:p>
            <a:pPr defTabSz="198450"/>
            <a:r>
              <a:rPr lang="en-US" altLang="ko-KR" sz="1400" dirty="0"/>
              <a:t>	</a:t>
            </a:r>
            <a:r>
              <a:rPr lang="en-US" altLang="ko-KR" sz="1400" dirty="0" err="1"/>
              <a:t>document.write</a:t>
            </a:r>
            <a:r>
              <a:rPr lang="en-US" altLang="ko-KR" sz="1400" dirty="0"/>
              <a:t>(score + "</a:t>
            </a:r>
            <a:r>
              <a:rPr lang="ko-KR" altLang="en-US" sz="1400" dirty="0"/>
              <a:t>는 </a:t>
            </a:r>
            <a:r>
              <a:rPr lang="en-US" altLang="ko-KR" sz="1400" dirty="0"/>
              <a:t>"</a:t>
            </a:r>
            <a:r>
              <a:rPr lang="ko-KR" altLang="en-US" sz="1400" dirty="0"/>
              <a:t> </a:t>
            </a:r>
            <a:r>
              <a:rPr lang="en-US" altLang="ko-KR" sz="1400" dirty="0"/>
              <a:t>+ grade + "</a:t>
            </a:r>
            <a:r>
              <a:rPr lang="ko-KR" altLang="en-US" sz="1400" dirty="0"/>
              <a:t>입니다</a:t>
            </a:r>
            <a:r>
              <a:rPr lang="en-US" altLang="ko-KR" sz="1400" dirty="0"/>
              <a:t>.&lt;</a:t>
            </a:r>
            <a:r>
              <a:rPr lang="en-US" altLang="ko-KR" sz="1400" dirty="0" err="1"/>
              <a:t>br</a:t>
            </a:r>
            <a:r>
              <a:rPr lang="en-US" altLang="ko-KR" sz="1400" dirty="0"/>
              <a:t>&gt;")</a:t>
            </a:r>
          </a:p>
          <a:p>
            <a:pPr defTabSz="198450"/>
            <a:r>
              <a:rPr lang="en-US" altLang="ko-KR" sz="1400" dirty="0"/>
              <a:t>&lt;/script&gt;</a:t>
            </a:r>
          </a:p>
          <a:p>
            <a:pPr defTabSz="198450"/>
            <a:r>
              <a:rPr lang="en-US" altLang="ko-KR" sz="1400" dirty="0"/>
              <a:t>&lt;/body&gt;</a:t>
            </a:r>
          </a:p>
          <a:p>
            <a:pPr defTabSz="198450"/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C8E8AEC-90D4-466A-822F-F16DCA98EA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3573" y="2257851"/>
            <a:ext cx="3861335" cy="1522780"/>
          </a:xfrm>
          <a:prstGeom prst="rect">
            <a:avLst/>
          </a:prstGeom>
          <a:ln w="6350">
            <a:solidFill>
              <a:srgbClr val="2379BF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45BD257-1801-40DF-A1F8-0455506E78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9452" y="4246319"/>
            <a:ext cx="3223809" cy="1992100"/>
          </a:xfrm>
          <a:prstGeom prst="rect">
            <a:avLst/>
          </a:prstGeom>
          <a:ln w="6350">
            <a:solidFill>
              <a:srgbClr val="2379BF"/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6–15 if-else </a:t>
            </a:r>
            <a:r>
              <a:rPr lang="ko-KR" altLang="en-US" dirty="0"/>
              <a:t>사용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25000" lnSpcReduction="20000"/>
          </a:bodyPr>
          <a:lstStyle/>
          <a:p>
            <a:fld id="{01870596-DAFA-46D2-82A7-2B6B5F8E0EA4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336419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switch </a:t>
            </a:r>
            <a:r>
              <a:rPr lang="ko-KR" altLang="en-US" dirty="0"/>
              <a:t>문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1"/>
          </p:nvPr>
        </p:nvSpPr>
        <p:spPr>
          <a:xfrm>
            <a:off x="1968947" y="1361258"/>
            <a:ext cx="9793088" cy="5557451"/>
          </a:xfrm>
        </p:spPr>
        <p:txBody>
          <a:bodyPr/>
          <a:lstStyle/>
          <a:p>
            <a:r>
              <a:rPr lang="en-US" altLang="ko-KR" dirty="0"/>
              <a:t>switch</a:t>
            </a:r>
            <a:r>
              <a:rPr lang="ko-KR" altLang="en-US" dirty="0"/>
              <a:t> 문</a:t>
            </a:r>
            <a:endParaRPr lang="en-US" altLang="ko-KR" dirty="0"/>
          </a:p>
          <a:p>
            <a:pPr lvl="1"/>
            <a:r>
              <a:rPr lang="ko-KR" altLang="en-US" dirty="0"/>
              <a:t>값에 따라 서로 다른 코드를 실행할 때</a:t>
            </a:r>
            <a:r>
              <a:rPr lang="en-US" altLang="ko-KR" dirty="0"/>
              <a:t>, switch </a:t>
            </a:r>
            <a:r>
              <a:rPr lang="ko-KR" altLang="en-US" dirty="0"/>
              <a:t>문 적합</a:t>
            </a:r>
          </a:p>
          <a:p>
            <a:pPr lvl="1"/>
            <a:endParaRPr lang="ko-KR" altLang="en-US" dirty="0"/>
          </a:p>
        </p:txBody>
      </p:sp>
      <p:sp>
        <p:nvSpPr>
          <p:cNvPr id="4" name="모서리가 둥근 직사각형 3"/>
          <p:cNvSpPr/>
          <p:nvPr/>
        </p:nvSpPr>
        <p:spPr>
          <a:xfrm>
            <a:off x="2513691" y="2748533"/>
            <a:ext cx="4445961" cy="3459644"/>
          </a:xfrm>
          <a:prstGeom prst="roundRect">
            <a:avLst>
              <a:gd name="adj" fmla="val 1629"/>
            </a:avLst>
          </a:prstGeom>
          <a:ln>
            <a:solidFill>
              <a:schemeClr val="accent1"/>
            </a:solidFill>
          </a:ln>
        </p:spPr>
        <p:txBody>
          <a:bodyPr wrap="square">
            <a:noAutofit/>
          </a:bodyPr>
          <a:lstStyle/>
          <a:p>
            <a:pPr defTabSz="198450"/>
            <a:r>
              <a:rPr lang="en-US" altLang="ko-KR" sz="1544" dirty="0"/>
              <a:t>switch(</a:t>
            </a:r>
            <a:r>
              <a:rPr lang="ko-KR" altLang="en-US" sz="1544" dirty="0"/>
              <a:t>식</a:t>
            </a:r>
            <a:r>
              <a:rPr lang="en-US" altLang="ko-KR" sz="1544" dirty="0"/>
              <a:t>) {</a:t>
            </a:r>
          </a:p>
          <a:p>
            <a:pPr defTabSz="198450"/>
            <a:r>
              <a:rPr lang="en-US" altLang="ko-KR" sz="1544" dirty="0"/>
              <a:t>	case </a:t>
            </a:r>
            <a:r>
              <a:rPr lang="ko-KR" altLang="en-US" sz="1544" dirty="0"/>
              <a:t>값</a:t>
            </a:r>
            <a:r>
              <a:rPr lang="en-US" altLang="ko-KR" sz="1544" dirty="0"/>
              <a:t>1: // </a:t>
            </a:r>
            <a:r>
              <a:rPr lang="ko-KR" altLang="en-US" sz="1544" dirty="0"/>
              <a:t>식의 결과가 값</a:t>
            </a:r>
            <a:r>
              <a:rPr lang="en-US" altLang="ko-KR" sz="1544" dirty="0"/>
              <a:t>1</a:t>
            </a:r>
            <a:r>
              <a:rPr lang="ko-KR" altLang="en-US" sz="1544" dirty="0"/>
              <a:t>과 같을 때</a:t>
            </a:r>
          </a:p>
          <a:p>
            <a:pPr defTabSz="198450"/>
            <a:r>
              <a:rPr lang="en-US" altLang="ko-KR" sz="1544" dirty="0"/>
              <a:t>		</a:t>
            </a:r>
            <a:r>
              <a:rPr lang="ko-KR" altLang="en-US" sz="1544" dirty="0"/>
              <a:t>실행 문장 </a:t>
            </a:r>
            <a:r>
              <a:rPr lang="en-US" altLang="ko-KR" sz="1544" dirty="0"/>
              <a:t>1;</a:t>
            </a:r>
          </a:p>
          <a:p>
            <a:pPr defTabSz="198450"/>
            <a:r>
              <a:rPr lang="en-US" altLang="ko-KR" sz="1544" dirty="0"/>
              <a:t>		break;</a:t>
            </a:r>
          </a:p>
          <a:p>
            <a:pPr defTabSz="198450"/>
            <a:r>
              <a:rPr lang="en-US" altLang="ko-KR" sz="1544" dirty="0"/>
              <a:t>	case </a:t>
            </a:r>
            <a:r>
              <a:rPr lang="ko-KR" altLang="en-US" sz="1544" dirty="0"/>
              <a:t>값</a:t>
            </a:r>
            <a:r>
              <a:rPr lang="en-US" altLang="ko-KR" sz="1544" dirty="0"/>
              <a:t>2: // </a:t>
            </a:r>
            <a:r>
              <a:rPr lang="ko-KR" altLang="en-US" sz="1544" dirty="0"/>
              <a:t>식의 결과가 값</a:t>
            </a:r>
            <a:r>
              <a:rPr lang="en-US" altLang="ko-KR" sz="1544" dirty="0"/>
              <a:t>2</a:t>
            </a:r>
            <a:r>
              <a:rPr lang="ko-KR" altLang="en-US" sz="1544" dirty="0"/>
              <a:t>와 같을 때</a:t>
            </a:r>
          </a:p>
          <a:p>
            <a:pPr defTabSz="198450"/>
            <a:r>
              <a:rPr lang="en-US" altLang="ko-KR" sz="1544" dirty="0"/>
              <a:t>		</a:t>
            </a:r>
            <a:r>
              <a:rPr lang="ko-KR" altLang="en-US" sz="1544" dirty="0"/>
              <a:t>실행 문장 </a:t>
            </a:r>
            <a:r>
              <a:rPr lang="en-US" altLang="ko-KR" sz="1544" dirty="0"/>
              <a:t>2;</a:t>
            </a:r>
          </a:p>
          <a:p>
            <a:pPr defTabSz="198450"/>
            <a:r>
              <a:rPr lang="en-US" altLang="ko-KR" sz="1544" dirty="0"/>
              <a:t>		break;</a:t>
            </a:r>
          </a:p>
          <a:p>
            <a:pPr defTabSz="198450"/>
            <a:r>
              <a:rPr lang="en-US" altLang="ko-KR" sz="1544" dirty="0"/>
              <a:t>		...</a:t>
            </a:r>
          </a:p>
          <a:p>
            <a:pPr defTabSz="198450"/>
            <a:r>
              <a:rPr lang="en-US" altLang="ko-KR" sz="1544" dirty="0"/>
              <a:t>	case </a:t>
            </a:r>
            <a:r>
              <a:rPr lang="ko-KR" altLang="en-US" sz="1544" dirty="0"/>
              <a:t>값</a:t>
            </a:r>
            <a:r>
              <a:rPr lang="en-US" altLang="ko-KR" sz="1544" dirty="0"/>
              <a:t>m:</a:t>
            </a:r>
          </a:p>
          <a:p>
            <a:pPr defTabSz="198450"/>
            <a:r>
              <a:rPr lang="en-US" altLang="ko-KR" sz="1544" dirty="0"/>
              <a:t>		</a:t>
            </a:r>
            <a:r>
              <a:rPr lang="ko-KR" altLang="en-US" sz="1544" dirty="0"/>
              <a:t>실행 문장 </a:t>
            </a:r>
            <a:r>
              <a:rPr lang="en-US" altLang="ko-KR" sz="1544" dirty="0"/>
              <a:t>m; // </a:t>
            </a:r>
            <a:r>
              <a:rPr lang="ko-KR" altLang="en-US" sz="1544" dirty="0"/>
              <a:t>식의 결과가 값과 같을 때</a:t>
            </a:r>
          </a:p>
          <a:p>
            <a:pPr defTabSz="198450"/>
            <a:r>
              <a:rPr lang="en-US" altLang="ko-KR" sz="1544" dirty="0"/>
              <a:t>		break;</a:t>
            </a:r>
          </a:p>
          <a:p>
            <a:pPr defTabSz="198450"/>
            <a:r>
              <a:rPr lang="en-US" altLang="ko-KR" sz="1544" dirty="0"/>
              <a:t>	default: // </a:t>
            </a:r>
            <a:r>
              <a:rPr lang="ko-KR" altLang="en-US" sz="1544" dirty="0"/>
              <a:t>어느 값과도 같지 않을 때</a:t>
            </a:r>
          </a:p>
          <a:p>
            <a:pPr defTabSz="198450"/>
            <a:r>
              <a:rPr lang="en-US" altLang="ko-KR" sz="1544" dirty="0"/>
              <a:t>		</a:t>
            </a:r>
            <a:r>
              <a:rPr lang="ko-KR" altLang="en-US" sz="1544" dirty="0"/>
              <a:t>실행 문장 </a:t>
            </a:r>
            <a:r>
              <a:rPr lang="en-US" altLang="ko-KR" sz="1544" dirty="0"/>
              <a:t>n;</a:t>
            </a:r>
          </a:p>
          <a:p>
            <a:pPr defTabSz="198450"/>
            <a:r>
              <a:rPr lang="en-US" altLang="ko-KR" sz="1544" dirty="0"/>
              <a:t>}</a:t>
            </a:r>
            <a:endParaRPr lang="ko-KR" altLang="en-US" sz="1544" dirty="0"/>
          </a:p>
        </p:txBody>
      </p:sp>
      <p:sp>
        <p:nvSpPr>
          <p:cNvPr id="5" name="직사각형 4"/>
          <p:cNvSpPr/>
          <p:nvPr/>
        </p:nvSpPr>
        <p:spPr>
          <a:xfrm>
            <a:off x="7117236" y="2780864"/>
            <a:ext cx="3731431" cy="3419141"/>
          </a:xfrm>
          <a:prstGeom prst="rect">
            <a:avLst/>
          </a:prstGeom>
          <a:solidFill>
            <a:schemeClr val="bg2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98450"/>
            <a:r>
              <a:rPr lang="en-US" altLang="ko-KR" sz="1544" kern="0" dirty="0">
                <a:solidFill>
                  <a:srgbClr val="000000"/>
                </a:solidFill>
                <a:latin typeface="+mj-ea"/>
              </a:rPr>
              <a:t>let</a:t>
            </a:r>
            <a:r>
              <a:rPr lang="en-US" altLang="ko-KR" sz="1544" dirty="0"/>
              <a:t> fruits="</a:t>
            </a:r>
            <a:r>
              <a:rPr lang="ko-KR" altLang="en-US" sz="1544" dirty="0"/>
              <a:t>사과</a:t>
            </a:r>
            <a:r>
              <a:rPr lang="en-US" altLang="ko-KR" sz="1544" dirty="0"/>
              <a:t>";</a:t>
            </a:r>
          </a:p>
          <a:p>
            <a:pPr defTabSz="198450"/>
            <a:r>
              <a:rPr lang="en-US" altLang="ko-KR" sz="1544" dirty="0"/>
              <a:t>switch(fruits) {</a:t>
            </a:r>
          </a:p>
          <a:p>
            <a:pPr defTabSz="198450"/>
            <a:r>
              <a:rPr lang="en-US" altLang="ko-KR" sz="1544" dirty="0"/>
              <a:t>	case "</a:t>
            </a:r>
            <a:r>
              <a:rPr lang="ko-KR" altLang="en-US" sz="1544" dirty="0"/>
              <a:t>바나나</a:t>
            </a:r>
            <a:r>
              <a:rPr lang="en-US" altLang="ko-KR" sz="1544" dirty="0"/>
              <a:t>": </a:t>
            </a:r>
          </a:p>
          <a:p>
            <a:pPr defTabSz="198450"/>
            <a:r>
              <a:rPr lang="en-US" altLang="ko-KR" sz="1544" dirty="0"/>
              <a:t>		price</a:t>
            </a:r>
            <a:r>
              <a:rPr lang="ko-KR" altLang="en-US" sz="1544" dirty="0"/>
              <a:t> </a:t>
            </a:r>
            <a:r>
              <a:rPr lang="en-US" altLang="ko-KR" sz="1544" dirty="0"/>
              <a:t>= 200; break;</a:t>
            </a:r>
          </a:p>
          <a:p>
            <a:pPr defTabSz="198450"/>
            <a:r>
              <a:rPr lang="en-US" altLang="ko-KR" sz="1544" dirty="0"/>
              <a:t>	case "</a:t>
            </a:r>
            <a:r>
              <a:rPr lang="ko-KR" altLang="en-US" sz="1544" dirty="0"/>
              <a:t>사과</a:t>
            </a:r>
            <a:r>
              <a:rPr lang="en-US" altLang="ko-KR" sz="1544" dirty="0"/>
              <a:t>":</a:t>
            </a:r>
          </a:p>
          <a:p>
            <a:pPr defTabSz="198450"/>
            <a:r>
              <a:rPr lang="en-US" altLang="ko-KR" sz="1544" dirty="0"/>
              <a:t>		price = 300; break;</a:t>
            </a:r>
          </a:p>
          <a:p>
            <a:pPr defTabSz="198450"/>
            <a:r>
              <a:rPr lang="en-US" altLang="ko-KR" sz="1544" dirty="0"/>
              <a:t>	case "</a:t>
            </a:r>
            <a:r>
              <a:rPr lang="ko-KR" altLang="en-US" sz="1544" dirty="0"/>
              <a:t>체리</a:t>
            </a:r>
            <a:r>
              <a:rPr lang="en-US" altLang="ko-KR" sz="1544" dirty="0"/>
              <a:t>":</a:t>
            </a:r>
          </a:p>
          <a:p>
            <a:pPr defTabSz="198450"/>
            <a:r>
              <a:rPr lang="en-US" altLang="ko-KR" sz="1544" dirty="0"/>
              <a:t>		price = 400; break;</a:t>
            </a:r>
          </a:p>
          <a:p>
            <a:pPr defTabSz="198450"/>
            <a:r>
              <a:rPr lang="en-US" altLang="ko-KR" sz="1544" dirty="0"/>
              <a:t>	default:</a:t>
            </a:r>
          </a:p>
          <a:p>
            <a:pPr defTabSz="198450"/>
            <a:r>
              <a:rPr lang="en-US" altLang="ko-KR" sz="1544" dirty="0"/>
              <a:t>		</a:t>
            </a:r>
            <a:r>
              <a:rPr lang="en-US" altLang="ko-KR" sz="1544" dirty="0" err="1"/>
              <a:t>document.write</a:t>
            </a:r>
            <a:r>
              <a:rPr lang="en-US" altLang="ko-KR" sz="1544" dirty="0"/>
              <a:t>("</a:t>
            </a:r>
            <a:r>
              <a:rPr lang="ko-KR" altLang="en-US" sz="1544" dirty="0"/>
              <a:t>팔지 않습니다</a:t>
            </a:r>
            <a:r>
              <a:rPr lang="en-US" altLang="ko-KR" sz="1544" dirty="0"/>
              <a:t>.");</a:t>
            </a:r>
          </a:p>
          <a:p>
            <a:pPr defTabSz="198450"/>
            <a:r>
              <a:rPr lang="en-US" altLang="ko-KR" sz="1544" dirty="0"/>
              <a:t>		price = 0;</a:t>
            </a:r>
          </a:p>
          <a:p>
            <a:pPr defTabSz="198450"/>
            <a:r>
              <a:rPr lang="en-US" altLang="ko-KR" sz="1544" dirty="0"/>
              <a:t>}</a:t>
            </a:r>
          </a:p>
          <a:p>
            <a:pPr defTabSz="198450"/>
            <a:endParaRPr lang="en-US" altLang="ko-KR" sz="1544" dirty="0"/>
          </a:p>
          <a:p>
            <a:pPr defTabSz="198450"/>
            <a:r>
              <a:rPr lang="en-US" altLang="ko-KR" sz="1544" dirty="0"/>
              <a:t>// switch </a:t>
            </a:r>
            <a:r>
              <a:rPr lang="ko-KR" altLang="en-US" sz="1544" dirty="0"/>
              <a:t>문의 실행 결과 </a:t>
            </a:r>
            <a:r>
              <a:rPr lang="en-US" altLang="ko-KR" sz="1544" dirty="0"/>
              <a:t>price=300</a:t>
            </a:r>
            <a:endParaRPr lang="ko-KR" altLang="en-US" sz="1544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25000" lnSpcReduction="20000"/>
          </a:bodyPr>
          <a:lstStyle/>
          <a:p>
            <a:fld id="{01870596-DAFA-46D2-82A7-2B6B5F8E0EA4}" type="slidenum">
              <a:rPr lang="ko-KR" altLang="en-US" smtClean="0"/>
              <a:t>46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8206431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altLang="ko-KR"/>
              <a:t>case </a:t>
            </a:r>
            <a:r>
              <a:rPr lang="ko-KR" altLang="en-US"/>
              <a:t>문의 ‘값’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>
          <a:xfrm>
            <a:off x="1896939" y="1196817"/>
            <a:ext cx="11986630" cy="5557451"/>
          </a:xfrm>
        </p:spPr>
        <p:txBody>
          <a:bodyPr/>
          <a:lstStyle/>
          <a:p>
            <a:pPr lvl="1"/>
            <a:r>
              <a:rPr lang="en-US" altLang="ko-KR" sz="2000" dirty="0"/>
              <a:t>case </a:t>
            </a:r>
            <a:r>
              <a:rPr lang="ko-KR" altLang="en-US" sz="2000" dirty="0"/>
              <a:t>문의 ‘</a:t>
            </a:r>
            <a:r>
              <a:rPr lang="ko-KR" altLang="en-US" sz="2000" dirty="0" err="1"/>
              <a:t>값’은</a:t>
            </a:r>
            <a:r>
              <a:rPr lang="ko-KR" altLang="en-US" sz="2000" dirty="0"/>
              <a:t> </a:t>
            </a:r>
            <a:r>
              <a:rPr lang="en-US" altLang="ko-KR" sz="2000" dirty="0" err="1"/>
              <a:t>const</a:t>
            </a:r>
            <a:r>
              <a:rPr lang="ko-KR" altLang="en-US" sz="2000" dirty="0"/>
              <a:t>로 선언된 상수나 </a:t>
            </a:r>
            <a:r>
              <a:rPr lang="ko-KR" altLang="en-US" sz="2000" dirty="0" err="1"/>
              <a:t>리터럴만</a:t>
            </a:r>
            <a:r>
              <a:rPr lang="ko-KR" altLang="en-US" sz="2000" dirty="0"/>
              <a:t> 가능</a:t>
            </a:r>
            <a:endParaRPr lang="en-US" altLang="ko-KR" sz="2000" dirty="0"/>
          </a:p>
          <a:p>
            <a:pPr lvl="2"/>
            <a:r>
              <a:rPr lang="ko-KR" altLang="en-US" dirty="0"/>
              <a:t>잘 작성된 </a:t>
            </a:r>
            <a:r>
              <a:rPr lang="en-US" altLang="ko-KR" dirty="0"/>
              <a:t>case </a:t>
            </a:r>
            <a:r>
              <a:rPr lang="ko-KR" altLang="en-US" dirty="0"/>
              <a:t>문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sz="1200" dirty="0"/>
          </a:p>
          <a:p>
            <a:pPr lvl="1"/>
            <a:r>
              <a:rPr lang="en-US" altLang="ko-KR" sz="2000" dirty="0"/>
              <a:t>case </a:t>
            </a:r>
            <a:r>
              <a:rPr lang="ko-KR" altLang="en-US" sz="2000" dirty="0"/>
              <a:t>문의 ‘값’에 변수나 식은 사용 불가</a:t>
            </a:r>
            <a:endParaRPr lang="en-US" altLang="ko-KR" sz="2000" dirty="0"/>
          </a:p>
          <a:p>
            <a:pPr lvl="2"/>
            <a:r>
              <a:rPr lang="ko-KR" altLang="en-US" dirty="0"/>
              <a:t>잘못 작성된 </a:t>
            </a:r>
            <a:r>
              <a:rPr lang="en-US" altLang="ko-KR" dirty="0"/>
              <a:t>case </a:t>
            </a:r>
            <a:r>
              <a:rPr lang="ko-KR" altLang="en-US" dirty="0"/>
              <a:t>문</a:t>
            </a:r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3625131" y="2094435"/>
            <a:ext cx="5557451" cy="2230995"/>
          </a:xfrm>
          <a:prstGeom prst="rect">
            <a:avLst/>
          </a:prstGeom>
          <a:solidFill>
            <a:schemeClr val="bg2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210026" fontAlgn="base" latinLnBrk="0"/>
            <a:r>
              <a:rPr lang="en-US" altLang="ko-KR" sz="1544" kern="0" dirty="0" err="1">
                <a:solidFill>
                  <a:srgbClr val="000000"/>
                </a:solidFill>
                <a:latin typeface="+mj-ea"/>
                <a:ea typeface="+mj-ea"/>
              </a:rPr>
              <a:t>const</a:t>
            </a:r>
            <a:r>
              <a:rPr lang="en-US" altLang="ko-KR" sz="1544" kern="0" dirty="0">
                <a:solidFill>
                  <a:srgbClr val="000000"/>
                </a:solidFill>
                <a:latin typeface="+mj-ea"/>
                <a:ea typeface="+mj-ea"/>
              </a:rPr>
              <a:t> MAX = 100;</a:t>
            </a:r>
          </a:p>
          <a:p>
            <a:pPr marL="210026" fontAlgn="base" latinLnBrk="0"/>
            <a:r>
              <a:rPr lang="en-US" altLang="ko-KR" sz="1544" kern="0" dirty="0">
                <a:solidFill>
                  <a:srgbClr val="000000"/>
                </a:solidFill>
                <a:latin typeface="+mj-ea"/>
                <a:ea typeface="+mj-ea"/>
              </a:rPr>
              <a:t>...</a:t>
            </a:r>
          </a:p>
          <a:p>
            <a:pPr marL="210026" fontAlgn="base" latinLnBrk="0"/>
            <a:r>
              <a:rPr lang="en-US" altLang="ko-KR" sz="1544" kern="0" dirty="0">
                <a:solidFill>
                  <a:srgbClr val="000000"/>
                </a:solidFill>
                <a:latin typeface="+mj-ea"/>
                <a:ea typeface="+mj-ea"/>
              </a:rPr>
              <a:t>...</a:t>
            </a:r>
          </a:p>
          <a:p>
            <a:pPr marL="210026" fontAlgn="base" latinLnBrk="0"/>
            <a:r>
              <a:rPr lang="en-US" altLang="ko-KR" sz="1544" kern="0" dirty="0">
                <a:solidFill>
                  <a:srgbClr val="000000"/>
                </a:solidFill>
                <a:latin typeface="+mj-ea"/>
                <a:ea typeface="+mj-ea"/>
              </a:rPr>
              <a:t>case </a:t>
            </a:r>
            <a:r>
              <a:rPr lang="en-US" altLang="ko-KR" sz="1544" b="1" kern="0" dirty="0">
                <a:solidFill>
                  <a:srgbClr val="000000"/>
                </a:solidFill>
                <a:latin typeface="+mj-ea"/>
                <a:ea typeface="+mj-ea"/>
              </a:rPr>
              <a:t>1</a:t>
            </a:r>
            <a:r>
              <a:rPr lang="en-US" altLang="ko-KR" sz="1544" kern="0" dirty="0">
                <a:solidFill>
                  <a:srgbClr val="000000"/>
                </a:solidFill>
                <a:latin typeface="+mj-ea"/>
                <a:ea typeface="+mj-ea"/>
              </a:rPr>
              <a:t> : </a:t>
            </a:r>
          </a:p>
          <a:p>
            <a:pPr marL="210026" fontAlgn="base" latinLnBrk="0"/>
            <a:r>
              <a:rPr lang="en-US" altLang="ko-KR" sz="1544" kern="0" dirty="0">
                <a:solidFill>
                  <a:srgbClr val="000000"/>
                </a:solidFill>
                <a:latin typeface="+mj-ea"/>
                <a:ea typeface="+mj-ea"/>
              </a:rPr>
              <a:t>case </a:t>
            </a:r>
            <a:r>
              <a:rPr lang="en-US" altLang="ko-KR" sz="1544" b="1" kern="0" dirty="0">
                <a:solidFill>
                  <a:srgbClr val="000000"/>
                </a:solidFill>
                <a:latin typeface="+mj-ea"/>
                <a:ea typeface="+mj-ea"/>
              </a:rPr>
              <a:t>2.7</a:t>
            </a:r>
            <a:r>
              <a:rPr lang="en-US" altLang="ko-KR" sz="1544" kern="0" dirty="0">
                <a:solidFill>
                  <a:srgbClr val="000000"/>
                </a:solidFill>
                <a:latin typeface="+mj-ea"/>
                <a:ea typeface="+mj-ea"/>
              </a:rPr>
              <a:t> :</a:t>
            </a:r>
          </a:p>
          <a:p>
            <a:pPr marL="210026" fontAlgn="base" latinLnBrk="0"/>
            <a:r>
              <a:rPr lang="en-US" altLang="ko-KR" sz="1544" kern="0" dirty="0">
                <a:solidFill>
                  <a:srgbClr val="000000"/>
                </a:solidFill>
                <a:latin typeface="+mj-ea"/>
                <a:ea typeface="+mj-ea"/>
              </a:rPr>
              <a:t>case </a:t>
            </a:r>
            <a:r>
              <a:rPr lang="en-US" altLang="ko-KR" sz="1544" b="1" dirty="0"/>
              <a:t>"</a:t>
            </a:r>
            <a:r>
              <a:rPr lang="en-US" altLang="ko-KR" sz="1544" b="1" kern="0" dirty="0">
                <a:solidFill>
                  <a:srgbClr val="000000"/>
                </a:solidFill>
                <a:latin typeface="+mj-ea"/>
                <a:ea typeface="+mj-ea"/>
              </a:rPr>
              <a:t>Seoul</a:t>
            </a:r>
            <a:r>
              <a:rPr lang="en-US" altLang="ko-KR" sz="1544" b="1" dirty="0"/>
              <a:t>"</a:t>
            </a:r>
            <a:r>
              <a:rPr lang="en-US" altLang="ko-KR" sz="1544" b="1" kern="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altLang="ko-KR" sz="1544" kern="0" dirty="0">
                <a:solidFill>
                  <a:srgbClr val="000000"/>
                </a:solidFill>
                <a:latin typeface="+mj-ea"/>
                <a:ea typeface="+mj-ea"/>
              </a:rPr>
              <a:t>:</a:t>
            </a:r>
          </a:p>
          <a:p>
            <a:pPr marL="210026" fontAlgn="base" latinLnBrk="0"/>
            <a:r>
              <a:rPr lang="en-US" altLang="ko-KR" sz="1544" kern="0" dirty="0">
                <a:solidFill>
                  <a:srgbClr val="000000"/>
                </a:solidFill>
                <a:latin typeface="+mj-ea"/>
              </a:rPr>
              <a:t>case </a:t>
            </a:r>
            <a:r>
              <a:rPr lang="en-US" altLang="ko-KR" sz="1544" b="1" dirty="0"/>
              <a:t>MAX</a:t>
            </a:r>
            <a:r>
              <a:rPr lang="en-US" altLang="ko-KR" sz="1544" b="1" kern="0" dirty="0">
                <a:solidFill>
                  <a:srgbClr val="000000"/>
                </a:solidFill>
                <a:latin typeface="+mj-ea"/>
              </a:rPr>
              <a:t> </a:t>
            </a:r>
            <a:r>
              <a:rPr lang="en-US" altLang="ko-KR" sz="1544" kern="0" dirty="0">
                <a:solidFill>
                  <a:srgbClr val="000000"/>
                </a:solidFill>
                <a:latin typeface="+mj-ea"/>
              </a:rPr>
              <a:t>:</a:t>
            </a:r>
          </a:p>
          <a:p>
            <a:pPr marL="210026" fontAlgn="base" latinLnBrk="0"/>
            <a:r>
              <a:rPr lang="en-US" altLang="ko-KR" sz="1544" kern="0" dirty="0">
                <a:solidFill>
                  <a:srgbClr val="000000"/>
                </a:solidFill>
                <a:latin typeface="+mj-ea"/>
                <a:ea typeface="+mj-ea"/>
              </a:rPr>
              <a:t>case </a:t>
            </a:r>
            <a:r>
              <a:rPr lang="en-US" altLang="ko-KR" sz="1544" b="1" kern="0" dirty="0">
                <a:solidFill>
                  <a:srgbClr val="000000"/>
                </a:solidFill>
                <a:latin typeface="+mj-ea"/>
                <a:ea typeface="+mj-ea"/>
              </a:rPr>
              <a:t>true</a:t>
            </a:r>
            <a:r>
              <a:rPr lang="en-US" altLang="ko-KR" sz="1544" kern="0" dirty="0">
                <a:solidFill>
                  <a:srgbClr val="000000"/>
                </a:solidFill>
                <a:latin typeface="+mj-ea"/>
                <a:ea typeface="+mj-ea"/>
              </a:rPr>
              <a:t> :</a:t>
            </a:r>
          </a:p>
          <a:p>
            <a:pPr marL="210026" fontAlgn="base" latinLnBrk="0"/>
            <a:r>
              <a:rPr lang="en-US" altLang="ko-KR" sz="1544" kern="0" dirty="0">
                <a:solidFill>
                  <a:srgbClr val="000000"/>
                </a:solidFill>
                <a:latin typeface="+mj-ea"/>
              </a:rPr>
              <a:t>case </a:t>
            </a:r>
            <a:r>
              <a:rPr lang="en-US" altLang="ko-KR" sz="1544" b="1" kern="0" dirty="0">
                <a:solidFill>
                  <a:srgbClr val="000000"/>
                </a:solidFill>
                <a:latin typeface="+mj-ea"/>
              </a:rPr>
              <a:t>2+3</a:t>
            </a:r>
            <a:r>
              <a:rPr lang="en-US" altLang="ko-KR" sz="1544" kern="0" dirty="0">
                <a:solidFill>
                  <a:srgbClr val="000000"/>
                </a:solidFill>
                <a:latin typeface="+mj-ea"/>
              </a:rPr>
              <a:t> : // 2+3</a:t>
            </a:r>
            <a:r>
              <a:rPr lang="ko-KR" altLang="en-US" sz="1544" kern="0" dirty="0">
                <a:solidFill>
                  <a:srgbClr val="000000"/>
                </a:solidFill>
                <a:latin typeface="+mj-ea"/>
              </a:rPr>
              <a:t>은 먼저 </a:t>
            </a:r>
            <a:r>
              <a:rPr lang="en-US" altLang="ko-KR" sz="1544" kern="0" dirty="0">
                <a:solidFill>
                  <a:srgbClr val="000000"/>
                </a:solidFill>
                <a:latin typeface="+mj-ea"/>
              </a:rPr>
              <a:t>5</a:t>
            </a:r>
            <a:r>
              <a:rPr lang="ko-KR" altLang="en-US" sz="1544" kern="0" dirty="0">
                <a:solidFill>
                  <a:srgbClr val="000000"/>
                </a:solidFill>
                <a:latin typeface="+mj-ea"/>
              </a:rPr>
              <a:t>로 계산되어 </a:t>
            </a:r>
            <a:r>
              <a:rPr lang="en-US" altLang="ko-KR" sz="1544" kern="0" dirty="0">
                <a:solidFill>
                  <a:srgbClr val="000000"/>
                </a:solidFill>
                <a:latin typeface="+mj-ea"/>
              </a:rPr>
              <a:t>case 5:</a:t>
            </a:r>
            <a:r>
              <a:rPr lang="ko-KR" altLang="en-US" sz="1544" kern="0" dirty="0">
                <a:solidFill>
                  <a:srgbClr val="000000"/>
                </a:solidFill>
                <a:latin typeface="+mj-ea"/>
              </a:rPr>
              <a:t>와 동일</a:t>
            </a:r>
            <a:endParaRPr lang="en-US" altLang="ko-KR" sz="1544" kern="0" dirty="0">
              <a:solidFill>
                <a:srgbClr val="000000"/>
              </a:solidFill>
              <a:latin typeface="+mj-ea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466396" y="5796855"/>
            <a:ext cx="5557451" cy="567591"/>
          </a:xfrm>
          <a:prstGeom prst="rect">
            <a:avLst/>
          </a:prstGeom>
          <a:solidFill>
            <a:schemeClr val="bg2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210026" fontAlgn="base" latinLnBrk="0"/>
            <a:r>
              <a:rPr lang="en-US" altLang="ko-KR" sz="1544" kern="0" dirty="0">
                <a:solidFill>
                  <a:srgbClr val="000000"/>
                </a:solidFill>
                <a:latin typeface="+mj-ea"/>
                <a:ea typeface="+mj-ea"/>
              </a:rPr>
              <a:t>case </a:t>
            </a:r>
            <a:r>
              <a:rPr lang="en-US" altLang="ko-KR" sz="1544" b="1" strike="sngStrike" kern="0" dirty="0">
                <a:solidFill>
                  <a:srgbClr val="000000"/>
                </a:solidFill>
                <a:latin typeface="+mj-ea"/>
                <a:ea typeface="+mj-ea"/>
              </a:rPr>
              <a:t>a</a:t>
            </a:r>
            <a:r>
              <a:rPr lang="en-US" altLang="ko-KR" sz="1544" kern="0" dirty="0">
                <a:solidFill>
                  <a:srgbClr val="000000"/>
                </a:solidFill>
                <a:latin typeface="+mj-ea"/>
                <a:ea typeface="+mj-ea"/>
              </a:rPr>
              <a:t> :		// </a:t>
            </a:r>
            <a:r>
              <a:rPr lang="ko-KR" altLang="en-US" sz="1544" kern="0" dirty="0">
                <a:solidFill>
                  <a:srgbClr val="000000"/>
                </a:solidFill>
                <a:latin typeface="+mj-ea"/>
                <a:ea typeface="+mj-ea"/>
              </a:rPr>
              <a:t>오류</a:t>
            </a:r>
            <a:r>
              <a:rPr lang="en-US" altLang="ko-KR" sz="1544" kern="0" dirty="0">
                <a:solidFill>
                  <a:srgbClr val="000000"/>
                </a:solidFill>
                <a:latin typeface="+mj-ea"/>
                <a:ea typeface="+mj-ea"/>
              </a:rPr>
              <a:t>. </a:t>
            </a:r>
            <a:r>
              <a:rPr lang="ko-KR" altLang="en-US" sz="1544" kern="0" dirty="0">
                <a:solidFill>
                  <a:srgbClr val="000000"/>
                </a:solidFill>
                <a:latin typeface="+mj-ea"/>
                <a:ea typeface="+mj-ea"/>
              </a:rPr>
              <a:t>변수 </a:t>
            </a:r>
            <a:r>
              <a:rPr lang="en-US" altLang="ko-KR" sz="1544" kern="0" dirty="0">
                <a:solidFill>
                  <a:srgbClr val="000000"/>
                </a:solidFill>
                <a:latin typeface="+mj-ea"/>
                <a:ea typeface="+mj-ea"/>
              </a:rPr>
              <a:t>a </a:t>
            </a:r>
            <a:r>
              <a:rPr lang="ko-KR" altLang="en-US" sz="1544" kern="0" dirty="0">
                <a:solidFill>
                  <a:srgbClr val="000000"/>
                </a:solidFill>
                <a:latin typeface="+mj-ea"/>
                <a:ea typeface="+mj-ea"/>
              </a:rPr>
              <a:t>사용 불가</a:t>
            </a:r>
          </a:p>
          <a:p>
            <a:pPr marL="210026" fontAlgn="base" latinLnBrk="0"/>
            <a:r>
              <a:rPr lang="en-US" altLang="ko-KR" sz="1544" kern="0" dirty="0">
                <a:solidFill>
                  <a:srgbClr val="000000"/>
                </a:solidFill>
                <a:latin typeface="+mj-ea"/>
                <a:ea typeface="+mj-ea"/>
              </a:rPr>
              <a:t>case</a:t>
            </a:r>
            <a:r>
              <a:rPr lang="en-US" altLang="ko-KR" sz="1544" b="1" kern="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altLang="ko-KR" sz="1544" b="1" strike="sngStrike" kern="0" dirty="0">
                <a:solidFill>
                  <a:srgbClr val="000000"/>
                </a:solidFill>
                <a:latin typeface="+mj-ea"/>
                <a:ea typeface="+mj-ea"/>
              </a:rPr>
              <a:t>a &gt; 3 </a:t>
            </a:r>
            <a:r>
              <a:rPr lang="en-US" altLang="ko-KR" sz="1544" kern="0" dirty="0">
                <a:solidFill>
                  <a:srgbClr val="000000"/>
                </a:solidFill>
                <a:latin typeface="+mj-ea"/>
                <a:ea typeface="+mj-ea"/>
              </a:rPr>
              <a:t>:	// </a:t>
            </a:r>
            <a:r>
              <a:rPr lang="ko-KR" altLang="en-US" sz="1544" kern="0" dirty="0">
                <a:solidFill>
                  <a:srgbClr val="000000"/>
                </a:solidFill>
                <a:latin typeface="+mj-ea"/>
                <a:ea typeface="+mj-ea"/>
              </a:rPr>
              <a:t>오류</a:t>
            </a:r>
            <a:r>
              <a:rPr lang="en-US" altLang="ko-KR" sz="1544" kern="0" dirty="0">
                <a:solidFill>
                  <a:srgbClr val="000000"/>
                </a:solidFill>
                <a:latin typeface="+mj-ea"/>
                <a:ea typeface="+mj-ea"/>
              </a:rPr>
              <a:t>. </a:t>
            </a:r>
            <a:r>
              <a:rPr lang="ko-KR" altLang="en-US" sz="1544" kern="0" dirty="0">
                <a:solidFill>
                  <a:srgbClr val="000000"/>
                </a:solidFill>
                <a:latin typeface="+mj-ea"/>
                <a:ea typeface="+mj-ea"/>
              </a:rPr>
              <a:t>식</a:t>
            </a:r>
            <a:r>
              <a:rPr lang="en-US" altLang="ko-KR" sz="1544" kern="0" dirty="0">
                <a:solidFill>
                  <a:srgbClr val="000000"/>
                </a:solidFill>
                <a:latin typeface="+mj-ea"/>
                <a:ea typeface="+mj-ea"/>
              </a:rPr>
              <a:t>(a&gt;3) </a:t>
            </a:r>
            <a:r>
              <a:rPr lang="ko-KR" altLang="en-US" sz="1544" kern="0" dirty="0">
                <a:solidFill>
                  <a:srgbClr val="000000"/>
                </a:solidFill>
                <a:latin typeface="+mj-ea"/>
                <a:ea typeface="+mj-ea"/>
              </a:rPr>
              <a:t>사용 불가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25000" lnSpcReduction="20000"/>
          </a:bodyPr>
          <a:lstStyle/>
          <a:p>
            <a:fld id="{01870596-DAFA-46D2-82A7-2B6B5F8E0EA4}" type="slidenum">
              <a:rPr lang="ko-KR" altLang="en-US" smtClean="0"/>
              <a:t>47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1766774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altLang="ko-KR"/>
              <a:t>switch </a:t>
            </a:r>
            <a:r>
              <a:rPr lang="ko-KR" altLang="en-US"/>
              <a:t>문에서 </a:t>
            </a:r>
            <a:r>
              <a:rPr lang="en-US" altLang="ko-KR"/>
              <a:t>break </a:t>
            </a:r>
            <a:r>
              <a:rPr lang="ko-KR" altLang="en-US"/>
              <a:t>문의 역할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1"/>
          </p:nvPr>
        </p:nvSpPr>
        <p:spPr>
          <a:xfrm>
            <a:off x="1968947" y="1245353"/>
            <a:ext cx="11986630" cy="5557451"/>
          </a:xfrm>
        </p:spPr>
        <p:txBody>
          <a:bodyPr/>
          <a:lstStyle/>
          <a:p>
            <a:r>
              <a:rPr lang="en-US" altLang="ko-KR" sz="2400" dirty="0"/>
              <a:t>break</a:t>
            </a:r>
            <a:r>
              <a:rPr lang="ko-KR" altLang="en-US" sz="2400" dirty="0"/>
              <a:t> 문</a:t>
            </a:r>
            <a:endParaRPr lang="en-US" altLang="ko-KR" sz="2400" dirty="0"/>
          </a:p>
          <a:p>
            <a:pPr lvl="1" fontAlgn="base"/>
            <a:r>
              <a:rPr lang="en-US" altLang="ko-KR" dirty="0"/>
              <a:t>switch </a:t>
            </a:r>
            <a:r>
              <a:rPr lang="ko-KR" altLang="en-US" dirty="0"/>
              <a:t>문 종료</a:t>
            </a:r>
            <a:endParaRPr lang="en-US" altLang="ko-KR" dirty="0"/>
          </a:p>
          <a:p>
            <a:pPr lvl="2" fontAlgn="base"/>
            <a:r>
              <a:rPr lang="en-US" altLang="ko-KR" dirty="0"/>
              <a:t>break; </a:t>
            </a:r>
            <a:r>
              <a:rPr lang="ko-KR" altLang="en-US" dirty="0"/>
              <a:t>문을 만날</a:t>
            </a:r>
            <a:r>
              <a:rPr lang="en-US" altLang="ko-KR" dirty="0"/>
              <a:t> </a:t>
            </a:r>
            <a:r>
              <a:rPr lang="ko-KR" altLang="en-US" dirty="0"/>
              <a:t>때까지 아래로 코드 계속 실행</a:t>
            </a:r>
          </a:p>
          <a:p>
            <a:pPr lvl="1"/>
            <a:endParaRPr lang="ko-KR" altLang="en-US" dirty="0"/>
          </a:p>
        </p:txBody>
      </p:sp>
      <p:grpSp>
        <p:nvGrpSpPr>
          <p:cNvPr id="7" name="그룹 6"/>
          <p:cNvGrpSpPr/>
          <p:nvPr/>
        </p:nvGrpSpPr>
        <p:grpSpPr>
          <a:xfrm>
            <a:off x="2672475" y="2915424"/>
            <a:ext cx="3059068" cy="3088188"/>
            <a:chOff x="861348" y="1628800"/>
            <a:chExt cx="2774548" cy="2800960"/>
          </a:xfrm>
          <a:solidFill>
            <a:schemeClr val="bg2"/>
          </a:solidFill>
        </p:grpSpPr>
        <p:sp>
          <p:nvSpPr>
            <p:cNvPr id="8" name="직사각형 7"/>
            <p:cNvSpPr/>
            <p:nvPr/>
          </p:nvSpPr>
          <p:spPr>
            <a:xfrm>
              <a:off x="871672" y="1628800"/>
              <a:ext cx="2764224" cy="2670077"/>
            </a:xfrm>
            <a:prstGeom prst="rect">
              <a:avLst/>
            </a:prstGeom>
            <a:grp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defTabSz="198450"/>
              <a:r>
                <a:rPr lang="en-US" altLang="ko-KR" sz="1544" kern="0" dirty="0">
                  <a:solidFill>
                    <a:srgbClr val="000000"/>
                  </a:solidFill>
                  <a:latin typeface="+mj-ea"/>
                </a:rPr>
                <a:t>let</a:t>
              </a:r>
              <a:r>
                <a:rPr lang="en-US" altLang="ko-KR" sz="1544" dirty="0"/>
                <a:t> city="Seoul";</a:t>
              </a:r>
            </a:p>
            <a:p>
              <a:pPr defTabSz="198450"/>
              <a:r>
                <a:rPr lang="en-US" altLang="ko-KR" sz="1544" b="1" dirty="0"/>
                <a:t>switch(city)</a:t>
              </a:r>
              <a:r>
                <a:rPr lang="en-US" altLang="ko-KR" sz="1544" dirty="0"/>
                <a:t> {</a:t>
              </a:r>
            </a:p>
            <a:p>
              <a:pPr defTabSz="198450"/>
              <a:r>
                <a:rPr lang="en-US" altLang="ko-KR" sz="1544" dirty="0"/>
                <a:t>	</a:t>
              </a:r>
              <a:r>
                <a:rPr lang="en-US" altLang="ko-KR" sz="1544" b="1" dirty="0"/>
                <a:t>case "Seoul":</a:t>
              </a:r>
            </a:p>
            <a:p>
              <a:pPr defTabSz="198450"/>
              <a:r>
                <a:rPr lang="en-US" altLang="ko-KR" sz="1544" dirty="0"/>
                <a:t>		</a:t>
              </a:r>
              <a:r>
                <a:rPr lang="en-US" altLang="ko-KR" sz="1544" b="1" dirty="0" err="1"/>
                <a:t>document.write</a:t>
              </a:r>
              <a:r>
                <a:rPr lang="en-US" altLang="ko-KR" sz="1544" b="1" dirty="0"/>
                <a:t>("</a:t>
              </a:r>
              <a:r>
                <a:rPr lang="ko-KR" altLang="en-US" sz="1544" b="1" dirty="0"/>
                <a:t>서울</a:t>
              </a:r>
              <a:r>
                <a:rPr lang="en-US" altLang="ko-KR" sz="1544" b="1" dirty="0"/>
                <a:t>");</a:t>
              </a:r>
            </a:p>
            <a:p>
              <a:pPr defTabSz="198450"/>
              <a:r>
                <a:rPr lang="en-US" altLang="ko-KR" sz="1544" dirty="0"/>
                <a:t>		</a:t>
              </a:r>
              <a:r>
                <a:rPr lang="en-US" altLang="ko-KR" sz="1544" strike="sngStrike" dirty="0"/>
                <a:t>break;</a:t>
              </a:r>
            </a:p>
            <a:p>
              <a:pPr defTabSz="198450"/>
              <a:r>
                <a:rPr lang="en-US" altLang="ko-KR" sz="1544" dirty="0"/>
                <a:t>	case "</a:t>
              </a:r>
              <a:r>
                <a:rPr lang="en-US" altLang="ko-KR" sz="1544" dirty="0" err="1"/>
                <a:t>NewYork</a:t>
              </a:r>
              <a:r>
                <a:rPr lang="en-US" altLang="ko-KR" sz="1544" dirty="0"/>
                <a:t>":</a:t>
              </a:r>
            </a:p>
            <a:p>
              <a:pPr defTabSz="198450"/>
              <a:r>
                <a:rPr lang="en-US" altLang="ko-KR" sz="1544" dirty="0"/>
                <a:t>		</a:t>
              </a:r>
              <a:r>
                <a:rPr lang="en-US" altLang="ko-KR" sz="1544" b="1" dirty="0" err="1"/>
                <a:t>document.write</a:t>
              </a:r>
              <a:r>
                <a:rPr lang="en-US" altLang="ko-KR" sz="1544" b="1" dirty="0"/>
                <a:t>("</a:t>
              </a:r>
              <a:r>
                <a:rPr lang="ko-KR" altLang="en-US" sz="1544" b="1" dirty="0"/>
                <a:t>뉴욕</a:t>
              </a:r>
              <a:r>
                <a:rPr lang="en-US" altLang="ko-KR" sz="1544" b="1" dirty="0"/>
                <a:t>");</a:t>
              </a:r>
            </a:p>
            <a:p>
              <a:pPr defTabSz="198450"/>
              <a:r>
                <a:rPr lang="en-US" altLang="ko-KR" sz="1544" b="1" dirty="0"/>
                <a:t>		break;</a:t>
              </a:r>
            </a:p>
            <a:p>
              <a:pPr defTabSz="198450"/>
              <a:r>
                <a:rPr lang="en-US" altLang="ko-KR" sz="1544" dirty="0"/>
                <a:t>	case "Paris":</a:t>
              </a:r>
            </a:p>
            <a:p>
              <a:pPr defTabSz="198450"/>
              <a:r>
                <a:rPr lang="en-US" altLang="ko-KR" sz="1544" dirty="0"/>
                <a:t>		</a:t>
              </a:r>
              <a:r>
                <a:rPr lang="en-US" altLang="ko-KR" sz="1544" dirty="0" err="1"/>
                <a:t>document.write</a:t>
              </a:r>
              <a:r>
                <a:rPr lang="en-US" altLang="ko-KR" sz="1544" dirty="0"/>
                <a:t>("</a:t>
              </a:r>
              <a:r>
                <a:rPr lang="ko-KR" altLang="en-US" sz="1544" dirty="0"/>
                <a:t>파리</a:t>
              </a:r>
              <a:r>
                <a:rPr lang="en-US" altLang="ko-KR" sz="1544" dirty="0"/>
                <a:t>");</a:t>
              </a:r>
            </a:p>
            <a:p>
              <a:pPr defTabSz="198450"/>
              <a:r>
                <a:rPr lang="en-US" altLang="ko-KR" sz="1544" dirty="0"/>
                <a:t>		break;</a:t>
              </a:r>
            </a:p>
            <a:p>
              <a:pPr defTabSz="198450"/>
              <a:r>
                <a:rPr lang="en-US" altLang="ko-KR" sz="1544" dirty="0"/>
                <a:t>}</a:t>
              </a:r>
              <a:endParaRPr lang="ko-KR" altLang="en-US" sz="1544" dirty="0"/>
            </a:p>
          </p:txBody>
        </p:sp>
        <p:sp>
          <p:nvSpPr>
            <p:cNvPr id="9" name="자유형 8"/>
            <p:cNvSpPr/>
            <p:nvPr/>
          </p:nvSpPr>
          <p:spPr>
            <a:xfrm>
              <a:off x="1290320" y="2557407"/>
              <a:ext cx="1788160" cy="203201"/>
            </a:xfrm>
            <a:custGeom>
              <a:avLst/>
              <a:gdLst>
                <a:gd name="connsiteX0" fmla="*/ 538480 w 1788160"/>
                <a:gd name="connsiteY0" fmla="*/ 294640 h 308601"/>
                <a:gd name="connsiteX1" fmla="*/ 335280 w 1788160"/>
                <a:gd name="connsiteY1" fmla="*/ 284480 h 308601"/>
                <a:gd name="connsiteX2" fmla="*/ 264160 w 1788160"/>
                <a:gd name="connsiteY2" fmla="*/ 274320 h 308601"/>
                <a:gd name="connsiteX3" fmla="*/ 121920 w 1788160"/>
                <a:gd name="connsiteY3" fmla="*/ 264160 h 308601"/>
                <a:gd name="connsiteX4" fmla="*/ 40640 w 1788160"/>
                <a:gd name="connsiteY4" fmla="*/ 243840 h 308601"/>
                <a:gd name="connsiteX5" fmla="*/ 10160 w 1788160"/>
                <a:gd name="connsiteY5" fmla="*/ 233680 h 308601"/>
                <a:gd name="connsiteX6" fmla="*/ 0 w 1788160"/>
                <a:gd name="connsiteY6" fmla="*/ 203200 h 308601"/>
                <a:gd name="connsiteX7" fmla="*/ 10160 w 1788160"/>
                <a:gd name="connsiteY7" fmla="*/ 81280 h 308601"/>
                <a:gd name="connsiteX8" fmla="*/ 30480 w 1788160"/>
                <a:gd name="connsiteY8" fmla="*/ 50800 h 308601"/>
                <a:gd name="connsiteX9" fmla="*/ 121920 w 1788160"/>
                <a:gd name="connsiteY9" fmla="*/ 0 h 308601"/>
                <a:gd name="connsiteX10" fmla="*/ 487680 w 1788160"/>
                <a:gd name="connsiteY10" fmla="*/ 10160 h 308601"/>
                <a:gd name="connsiteX11" fmla="*/ 528320 w 1788160"/>
                <a:gd name="connsiteY11" fmla="*/ 20320 h 308601"/>
                <a:gd name="connsiteX12" fmla="*/ 619760 w 1788160"/>
                <a:gd name="connsiteY12" fmla="*/ 91440 h 308601"/>
                <a:gd name="connsiteX13" fmla="*/ 650240 w 1788160"/>
                <a:gd name="connsiteY13" fmla="*/ 132080 h 308601"/>
                <a:gd name="connsiteX14" fmla="*/ 680720 w 1788160"/>
                <a:gd name="connsiteY14" fmla="*/ 152400 h 308601"/>
                <a:gd name="connsiteX15" fmla="*/ 670560 w 1788160"/>
                <a:gd name="connsiteY15" fmla="*/ 264160 h 308601"/>
                <a:gd name="connsiteX16" fmla="*/ 457200 w 1788160"/>
                <a:gd name="connsiteY16" fmla="*/ 284480 h 308601"/>
                <a:gd name="connsiteX17" fmla="*/ 457200 w 1788160"/>
                <a:gd name="connsiteY17" fmla="*/ 162560 h 308601"/>
                <a:gd name="connsiteX18" fmla="*/ 487680 w 1788160"/>
                <a:gd name="connsiteY18" fmla="*/ 152400 h 308601"/>
                <a:gd name="connsiteX19" fmla="*/ 782320 w 1788160"/>
                <a:gd name="connsiteY19" fmla="*/ 101600 h 308601"/>
                <a:gd name="connsiteX20" fmla="*/ 965200 w 1788160"/>
                <a:gd name="connsiteY20" fmla="*/ 142240 h 308601"/>
                <a:gd name="connsiteX21" fmla="*/ 1026160 w 1788160"/>
                <a:gd name="connsiteY21" fmla="*/ 101600 h 308601"/>
                <a:gd name="connsiteX22" fmla="*/ 1178560 w 1788160"/>
                <a:gd name="connsiteY22" fmla="*/ 111760 h 308601"/>
                <a:gd name="connsiteX23" fmla="*/ 1209040 w 1788160"/>
                <a:gd name="connsiteY23" fmla="*/ 121920 h 308601"/>
                <a:gd name="connsiteX24" fmla="*/ 1219200 w 1788160"/>
                <a:gd name="connsiteY24" fmla="*/ 152400 h 308601"/>
                <a:gd name="connsiteX25" fmla="*/ 1209040 w 1788160"/>
                <a:gd name="connsiteY25" fmla="*/ 213360 h 308601"/>
                <a:gd name="connsiteX26" fmla="*/ 1178560 w 1788160"/>
                <a:gd name="connsiteY26" fmla="*/ 203200 h 308601"/>
                <a:gd name="connsiteX27" fmla="*/ 1188720 w 1788160"/>
                <a:gd name="connsiteY27" fmla="*/ 152400 h 308601"/>
                <a:gd name="connsiteX28" fmla="*/ 1259840 w 1788160"/>
                <a:gd name="connsiteY28" fmla="*/ 91440 h 308601"/>
                <a:gd name="connsiteX29" fmla="*/ 1483360 w 1788160"/>
                <a:gd name="connsiteY29" fmla="*/ 101600 h 308601"/>
                <a:gd name="connsiteX30" fmla="*/ 1473200 w 1788160"/>
                <a:gd name="connsiteY30" fmla="*/ 203200 h 308601"/>
                <a:gd name="connsiteX31" fmla="*/ 1503680 w 1788160"/>
                <a:gd name="connsiteY31" fmla="*/ 172720 h 308601"/>
                <a:gd name="connsiteX32" fmla="*/ 1574800 w 1788160"/>
                <a:gd name="connsiteY32" fmla="*/ 152400 h 308601"/>
                <a:gd name="connsiteX33" fmla="*/ 1686560 w 1788160"/>
                <a:gd name="connsiteY33" fmla="*/ 132080 h 308601"/>
                <a:gd name="connsiteX34" fmla="*/ 1788160 w 1788160"/>
                <a:gd name="connsiteY34" fmla="*/ 121920 h 308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788160" h="308601">
                  <a:moveTo>
                    <a:pt x="538480" y="294640"/>
                  </a:moveTo>
                  <a:cubicBezTo>
                    <a:pt x="470747" y="291253"/>
                    <a:pt x="402913" y="289490"/>
                    <a:pt x="335280" y="284480"/>
                  </a:cubicBezTo>
                  <a:cubicBezTo>
                    <a:pt x="311398" y="282711"/>
                    <a:pt x="287999" y="276590"/>
                    <a:pt x="264160" y="274320"/>
                  </a:cubicBezTo>
                  <a:cubicBezTo>
                    <a:pt x="216840" y="269813"/>
                    <a:pt x="169333" y="267547"/>
                    <a:pt x="121920" y="264160"/>
                  </a:cubicBezTo>
                  <a:cubicBezTo>
                    <a:pt x="52247" y="240936"/>
                    <a:pt x="138723" y="268361"/>
                    <a:pt x="40640" y="243840"/>
                  </a:cubicBezTo>
                  <a:cubicBezTo>
                    <a:pt x="30250" y="241243"/>
                    <a:pt x="20320" y="237067"/>
                    <a:pt x="10160" y="233680"/>
                  </a:cubicBezTo>
                  <a:cubicBezTo>
                    <a:pt x="6773" y="223520"/>
                    <a:pt x="0" y="213910"/>
                    <a:pt x="0" y="203200"/>
                  </a:cubicBezTo>
                  <a:cubicBezTo>
                    <a:pt x="0" y="162419"/>
                    <a:pt x="2162" y="121269"/>
                    <a:pt x="10160" y="81280"/>
                  </a:cubicBezTo>
                  <a:cubicBezTo>
                    <a:pt x="12555" y="69306"/>
                    <a:pt x="21290" y="58841"/>
                    <a:pt x="30480" y="50800"/>
                  </a:cubicBezTo>
                  <a:cubicBezTo>
                    <a:pt x="73477" y="13177"/>
                    <a:pt x="80056" y="13955"/>
                    <a:pt x="121920" y="0"/>
                  </a:cubicBezTo>
                  <a:cubicBezTo>
                    <a:pt x="243840" y="3387"/>
                    <a:pt x="365865" y="4069"/>
                    <a:pt x="487680" y="10160"/>
                  </a:cubicBezTo>
                  <a:cubicBezTo>
                    <a:pt x="501626" y="10857"/>
                    <a:pt x="515831" y="14075"/>
                    <a:pt x="528320" y="20320"/>
                  </a:cubicBezTo>
                  <a:cubicBezTo>
                    <a:pt x="562717" y="37519"/>
                    <a:pt x="594673" y="62172"/>
                    <a:pt x="619760" y="91440"/>
                  </a:cubicBezTo>
                  <a:cubicBezTo>
                    <a:pt x="630780" y="104297"/>
                    <a:pt x="638266" y="120106"/>
                    <a:pt x="650240" y="132080"/>
                  </a:cubicBezTo>
                  <a:cubicBezTo>
                    <a:pt x="658874" y="140714"/>
                    <a:pt x="670560" y="145627"/>
                    <a:pt x="680720" y="152400"/>
                  </a:cubicBezTo>
                  <a:cubicBezTo>
                    <a:pt x="677333" y="189653"/>
                    <a:pt x="678398" y="227583"/>
                    <a:pt x="670560" y="264160"/>
                  </a:cubicBezTo>
                  <a:cubicBezTo>
                    <a:pt x="652116" y="350234"/>
                    <a:pt x="463925" y="284834"/>
                    <a:pt x="457200" y="284480"/>
                  </a:cubicBezTo>
                  <a:cubicBezTo>
                    <a:pt x="442023" y="238950"/>
                    <a:pt x="432452" y="224429"/>
                    <a:pt x="457200" y="162560"/>
                  </a:cubicBezTo>
                  <a:cubicBezTo>
                    <a:pt x="461177" y="152616"/>
                    <a:pt x="477520" y="155787"/>
                    <a:pt x="487680" y="152400"/>
                  </a:cubicBezTo>
                  <a:cubicBezTo>
                    <a:pt x="625920" y="48720"/>
                    <a:pt x="535132" y="89829"/>
                    <a:pt x="782320" y="101600"/>
                  </a:cubicBezTo>
                  <a:cubicBezTo>
                    <a:pt x="924225" y="137076"/>
                    <a:pt x="862919" y="125193"/>
                    <a:pt x="965200" y="142240"/>
                  </a:cubicBezTo>
                  <a:lnTo>
                    <a:pt x="1026160" y="101600"/>
                  </a:lnTo>
                  <a:cubicBezTo>
                    <a:pt x="1076960" y="104987"/>
                    <a:pt x="1127959" y="106138"/>
                    <a:pt x="1178560" y="111760"/>
                  </a:cubicBezTo>
                  <a:cubicBezTo>
                    <a:pt x="1189204" y="112943"/>
                    <a:pt x="1201467" y="114347"/>
                    <a:pt x="1209040" y="121920"/>
                  </a:cubicBezTo>
                  <a:cubicBezTo>
                    <a:pt x="1216613" y="129493"/>
                    <a:pt x="1215813" y="142240"/>
                    <a:pt x="1219200" y="152400"/>
                  </a:cubicBezTo>
                  <a:cubicBezTo>
                    <a:pt x="1215813" y="172720"/>
                    <a:pt x="1221909" y="197274"/>
                    <a:pt x="1209040" y="213360"/>
                  </a:cubicBezTo>
                  <a:cubicBezTo>
                    <a:pt x="1202350" y="221723"/>
                    <a:pt x="1181947" y="213360"/>
                    <a:pt x="1178560" y="203200"/>
                  </a:cubicBezTo>
                  <a:cubicBezTo>
                    <a:pt x="1173099" y="186817"/>
                    <a:pt x="1181707" y="168180"/>
                    <a:pt x="1188720" y="152400"/>
                  </a:cubicBezTo>
                  <a:cubicBezTo>
                    <a:pt x="1207562" y="110006"/>
                    <a:pt x="1222592" y="110064"/>
                    <a:pt x="1259840" y="91440"/>
                  </a:cubicBezTo>
                  <a:cubicBezTo>
                    <a:pt x="1334347" y="94827"/>
                    <a:pt x="1417291" y="66993"/>
                    <a:pt x="1483360" y="101600"/>
                  </a:cubicBezTo>
                  <a:cubicBezTo>
                    <a:pt x="1513510" y="117393"/>
                    <a:pt x="1463850" y="170474"/>
                    <a:pt x="1473200" y="203200"/>
                  </a:cubicBezTo>
                  <a:cubicBezTo>
                    <a:pt x="1477147" y="217016"/>
                    <a:pt x="1490829" y="179146"/>
                    <a:pt x="1503680" y="172720"/>
                  </a:cubicBezTo>
                  <a:cubicBezTo>
                    <a:pt x="1525732" y="161694"/>
                    <a:pt x="1551013" y="158887"/>
                    <a:pt x="1574800" y="152400"/>
                  </a:cubicBezTo>
                  <a:cubicBezTo>
                    <a:pt x="1643931" y="133546"/>
                    <a:pt x="1592598" y="149164"/>
                    <a:pt x="1686560" y="132080"/>
                  </a:cubicBezTo>
                  <a:cubicBezTo>
                    <a:pt x="1769546" y="116992"/>
                    <a:pt x="1680301" y="121920"/>
                    <a:pt x="1788160" y="121920"/>
                  </a:cubicBezTo>
                </a:path>
              </a:pathLst>
            </a:custGeom>
            <a:grpFill/>
            <a:ln w="952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15"/>
            </a:p>
          </p:txBody>
        </p:sp>
        <p:sp>
          <p:nvSpPr>
            <p:cNvPr id="10" name="자유형 9"/>
            <p:cNvSpPr/>
            <p:nvPr/>
          </p:nvSpPr>
          <p:spPr>
            <a:xfrm>
              <a:off x="861348" y="2001520"/>
              <a:ext cx="246092" cy="223520"/>
            </a:xfrm>
            <a:custGeom>
              <a:avLst/>
              <a:gdLst>
                <a:gd name="connsiteX0" fmla="*/ 53052 w 246092"/>
                <a:gd name="connsiteY0" fmla="*/ 0 h 223520"/>
                <a:gd name="connsiteX1" fmla="*/ 12412 w 246092"/>
                <a:gd name="connsiteY1" fmla="*/ 111760 h 223520"/>
                <a:gd name="connsiteX2" fmla="*/ 246092 w 246092"/>
                <a:gd name="connsiteY2" fmla="*/ 223520 h 223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6092" h="223520">
                  <a:moveTo>
                    <a:pt x="53052" y="0"/>
                  </a:moveTo>
                  <a:cubicBezTo>
                    <a:pt x="16645" y="37253"/>
                    <a:pt x="-19761" y="74507"/>
                    <a:pt x="12412" y="111760"/>
                  </a:cubicBezTo>
                  <a:cubicBezTo>
                    <a:pt x="44585" y="149013"/>
                    <a:pt x="145338" y="186266"/>
                    <a:pt x="246092" y="223520"/>
                  </a:cubicBezTo>
                </a:path>
              </a:pathLst>
            </a:custGeom>
            <a:grpFill/>
            <a:ln w="9525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15"/>
            </a:p>
          </p:txBody>
        </p:sp>
        <p:sp>
          <p:nvSpPr>
            <p:cNvPr id="11" name="자유형 10"/>
            <p:cNvSpPr/>
            <p:nvPr/>
          </p:nvSpPr>
          <p:spPr>
            <a:xfrm>
              <a:off x="1044228" y="2249056"/>
              <a:ext cx="246092" cy="223520"/>
            </a:xfrm>
            <a:custGeom>
              <a:avLst/>
              <a:gdLst>
                <a:gd name="connsiteX0" fmla="*/ 53052 w 246092"/>
                <a:gd name="connsiteY0" fmla="*/ 0 h 223520"/>
                <a:gd name="connsiteX1" fmla="*/ 12412 w 246092"/>
                <a:gd name="connsiteY1" fmla="*/ 111760 h 223520"/>
                <a:gd name="connsiteX2" fmla="*/ 246092 w 246092"/>
                <a:gd name="connsiteY2" fmla="*/ 223520 h 223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6092" h="223520">
                  <a:moveTo>
                    <a:pt x="53052" y="0"/>
                  </a:moveTo>
                  <a:cubicBezTo>
                    <a:pt x="16645" y="37253"/>
                    <a:pt x="-19761" y="74507"/>
                    <a:pt x="12412" y="111760"/>
                  </a:cubicBezTo>
                  <a:cubicBezTo>
                    <a:pt x="44585" y="149013"/>
                    <a:pt x="145338" y="186266"/>
                    <a:pt x="246092" y="223520"/>
                  </a:cubicBezTo>
                </a:path>
              </a:pathLst>
            </a:custGeom>
            <a:grpFill/>
            <a:ln w="9525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15"/>
            </a:p>
          </p:txBody>
        </p:sp>
        <p:sp>
          <p:nvSpPr>
            <p:cNvPr id="12" name="자유형 11"/>
            <p:cNvSpPr/>
            <p:nvPr/>
          </p:nvSpPr>
          <p:spPr>
            <a:xfrm>
              <a:off x="1121325" y="2499360"/>
              <a:ext cx="149064" cy="568960"/>
            </a:xfrm>
            <a:custGeom>
              <a:avLst/>
              <a:gdLst>
                <a:gd name="connsiteX0" fmla="*/ 148675 w 149064"/>
                <a:gd name="connsiteY0" fmla="*/ 0 h 568960"/>
                <a:gd name="connsiteX1" fmla="*/ 36915 w 149064"/>
                <a:gd name="connsiteY1" fmla="*/ 101600 h 568960"/>
                <a:gd name="connsiteX2" fmla="*/ 6435 w 149064"/>
                <a:gd name="connsiteY2" fmla="*/ 416560 h 568960"/>
                <a:gd name="connsiteX3" fmla="*/ 148675 w 149064"/>
                <a:gd name="connsiteY3" fmla="*/ 568960 h 568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064" h="568960">
                  <a:moveTo>
                    <a:pt x="148675" y="0"/>
                  </a:moveTo>
                  <a:cubicBezTo>
                    <a:pt x="104648" y="16086"/>
                    <a:pt x="60622" y="32173"/>
                    <a:pt x="36915" y="101600"/>
                  </a:cubicBezTo>
                  <a:cubicBezTo>
                    <a:pt x="13208" y="171027"/>
                    <a:pt x="-12192" y="338667"/>
                    <a:pt x="6435" y="416560"/>
                  </a:cubicBezTo>
                  <a:cubicBezTo>
                    <a:pt x="25062" y="494453"/>
                    <a:pt x="157142" y="513080"/>
                    <a:pt x="148675" y="568960"/>
                  </a:cubicBezTo>
                </a:path>
              </a:pathLst>
            </a:custGeom>
            <a:grpFill/>
            <a:ln w="9525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15"/>
            </a:p>
          </p:txBody>
        </p:sp>
        <p:sp>
          <p:nvSpPr>
            <p:cNvPr id="13" name="자유형 12"/>
            <p:cNvSpPr/>
            <p:nvPr/>
          </p:nvSpPr>
          <p:spPr>
            <a:xfrm>
              <a:off x="1167992" y="3088640"/>
              <a:ext cx="112168" cy="203200"/>
            </a:xfrm>
            <a:custGeom>
              <a:avLst/>
              <a:gdLst>
                <a:gd name="connsiteX0" fmla="*/ 81688 w 112168"/>
                <a:gd name="connsiteY0" fmla="*/ 0 h 203200"/>
                <a:gd name="connsiteX1" fmla="*/ 408 w 112168"/>
                <a:gd name="connsiteY1" fmla="*/ 101600 h 203200"/>
                <a:gd name="connsiteX2" fmla="*/ 112168 w 112168"/>
                <a:gd name="connsiteY2" fmla="*/ 203200 h 203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168" h="203200">
                  <a:moveTo>
                    <a:pt x="81688" y="0"/>
                  </a:moveTo>
                  <a:cubicBezTo>
                    <a:pt x="38508" y="33866"/>
                    <a:pt x="-4672" y="67733"/>
                    <a:pt x="408" y="101600"/>
                  </a:cubicBezTo>
                  <a:cubicBezTo>
                    <a:pt x="5488" y="135467"/>
                    <a:pt x="58828" y="169333"/>
                    <a:pt x="112168" y="203200"/>
                  </a:cubicBezTo>
                </a:path>
              </a:pathLst>
            </a:custGeom>
            <a:grpFill/>
            <a:ln w="9525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15"/>
            </a:p>
          </p:txBody>
        </p:sp>
        <p:sp>
          <p:nvSpPr>
            <p:cNvPr id="14" name="자유형 13"/>
            <p:cNvSpPr/>
            <p:nvPr/>
          </p:nvSpPr>
          <p:spPr>
            <a:xfrm>
              <a:off x="924560" y="3298992"/>
              <a:ext cx="365760" cy="1130768"/>
            </a:xfrm>
            <a:custGeom>
              <a:avLst/>
              <a:gdLst>
                <a:gd name="connsiteX0" fmla="*/ 365760 w 365760"/>
                <a:gd name="connsiteY0" fmla="*/ 3008 h 1130768"/>
                <a:gd name="connsiteX1" fmla="*/ 71120 w 365760"/>
                <a:gd name="connsiteY1" fmla="*/ 175728 h 1130768"/>
                <a:gd name="connsiteX2" fmla="*/ 0 w 365760"/>
                <a:gd name="connsiteY2" fmla="*/ 1130768 h 1130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5760" h="1130768">
                  <a:moveTo>
                    <a:pt x="365760" y="3008"/>
                  </a:moveTo>
                  <a:cubicBezTo>
                    <a:pt x="248920" y="-4612"/>
                    <a:pt x="132080" y="-12232"/>
                    <a:pt x="71120" y="175728"/>
                  </a:cubicBezTo>
                  <a:cubicBezTo>
                    <a:pt x="10160" y="363688"/>
                    <a:pt x="5080" y="747228"/>
                    <a:pt x="0" y="1130768"/>
                  </a:cubicBezTo>
                </a:path>
              </a:pathLst>
            </a:custGeom>
            <a:grpFill/>
            <a:ln w="9525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15"/>
            </a:p>
          </p:txBody>
        </p:sp>
      </p:grpSp>
      <p:sp>
        <p:nvSpPr>
          <p:cNvPr id="15" name="직사각형 14"/>
          <p:cNvSpPr/>
          <p:nvPr/>
        </p:nvSpPr>
        <p:spPr>
          <a:xfrm>
            <a:off x="6604856" y="2915423"/>
            <a:ext cx="3890216" cy="2943883"/>
          </a:xfrm>
          <a:prstGeom prst="rect">
            <a:avLst/>
          </a:prstGeom>
          <a:solidFill>
            <a:schemeClr val="bg2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98450"/>
            <a:r>
              <a:rPr lang="en-US" altLang="ko-KR" sz="1544" kern="0" dirty="0">
                <a:solidFill>
                  <a:srgbClr val="000000"/>
                </a:solidFill>
                <a:latin typeface="+mj-ea"/>
              </a:rPr>
              <a:t>let</a:t>
            </a:r>
            <a:r>
              <a:rPr lang="en-US" altLang="ko-KR" sz="1544" dirty="0"/>
              <a:t> day="</a:t>
            </a:r>
            <a:r>
              <a:rPr lang="ko-KR" altLang="en-US" sz="1544" dirty="0"/>
              <a:t>월</a:t>
            </a:r>
            <a:r>
              <a:rPr lang="en-US" altLang="ko-KR" sz="1544" dirty="0"/>
              <a:t>";</a:t>
            </a:r>
          </a:p>
          <a:p>
            <a:pPr defTabSz="198450"/>
            <a:r>
              <a:rPr lang="en-US" altLang="ko-KR" sz="1544" dirty="0"/>
              <a:t>switch(day) {</a:t>
            </a:r>
          </a:p>
          <a:p>
            <a:pPr defTabSz="198450"/>
            <a:r>
              <a:rPr lang="en-US" altLang="ko-KR" sz="1544" dirty="0"/>
              <a:t>	case "</a:t>
            </a:r>
            <a:r>
              <a:rPr lang="ko-KR" altLang="en-US" sz="1544" dirty="0"/>
              <a:t>월</a:t>
            </a:r>
            <a:r>
              <a:rPr lang="en-US" altLang="ko-KR" sz="1544" dirty="0"/>
              <a:t>":</a:t>
            </a:r>
          </a:p>
          <a:p>
            <a:pPr defTabSz="198450"/>
            <a:r>
              <a:rPr lang="en-US" altLang="ko-KR" sz="1544" dirty="0"/>
              <a:t>	case "</a:t>
            </a:r>
            <a:r>
              <a:rPr lang="ko-KR" altLang="en-US" sz="1544" dirty="0"/>
              <a:t>화</a:t>
            </a:r>
            <a:r>
              <a:rPr lang="en-US" altLang="ko-KR" sz="1544" dirty="0"/>
              <a:t>":</a:t>
            </a:r>
          </a:p>
          <a:p>
            <a:pPr defTabSz="198450"/>
            <a:r>
              <a:rPr lang="en-US" altLang="ko-KR" sz="1544" dirty="0"/>
              <a:t>	case "</a:t>
            </a:r>
            <a:r>
              <a:rPr lang="ko-KR" altLang="en-US" sz="1544" dirty="0"/>
              <a:t>수</a:t>
            </a:r>
            <a:r>
              <a:rPr lang="en-US" altLang="ko-KR" sz="1544" dirty="0"/>
              <a:t>":</a:t>
            </a:r>
          </a:p>
          <a:p>
            <a:pPr defTabSz="198450"/>
            <a:r>
              <a:rPr lang="en-US" altLang="ko-KR" sz="1544" dirty="0"/>
              <a:t>	case "</a:t>
            </a:r>
            <a:r>
              <a:rPr lang="ko-KR" altLang="en-US" sz="1544" dirty="0"/>
              <a:t>목</a:t>
            </a:r>
            <a:r>
              <a:rPr lang="en-US" altLang="ko-KR" sz="1544" dirty="0"/>
              <a:t>":</a:t>
            </a:r>
          </a:p>
          <a:p>
            <a:pPr defTabSz="198450"/>
            <a:r>
              <a:rPr lang="en-US" altLang="ko-KR" sz="1544" dirty="0"/>
              <a:t>	case "</a:t>
            </a:r>
            <a:r>
              <a:rPr lang="ko-KR" altLang="en-US" sz="1544" dirty="0"/>
              <a:t>금</a:t>
            </a:r>
            <a:r>
              <a:rPr lang="en-US" altLang="ko-KR" sz="1544" dirty="0"/>
              <a:t>": 	</a:t>
            </a:r>
            <a:r>
              <a:rPr lang="en-US" altLang="ko-KR" sz="1544" dirty="0" err="1"/>
              <a:t>document.write</a:t>
            </a:r>
            <a:r>
              <a:rPr lang="en-US" altLang="ko-KR" sz="1544" dirty="0"/>
              <a:t>("</a:t>
            </a:r>
            <a:r>
              <a:rPr lang="ko-KR" altLang="en-US" sz="1544" dirty="0"/>
              <a:t>정상영업</a:t>
            </a:r>
            <a:r>
              <a:rPr lang="en-US" altLang="ko-KR" sz="1544" dirty="0"/>
              <a:t>");</a:t>
            </a:r>
          </a:p>
          <a:p>
            <a:pPr defTabSz="198450"/>
            <a:r>
              <a:rPr lang="en-US" altLang="ko-KR" sz="1544" dirty="0"/>
              <a:t>				</a:t>
            </a:r>
            <a:r>
              <a:rPr lang="en-US" altLang="ko-KR" sz="1544" b="1" dirty="0"/>
              <a:t>break</a:t>
            </a:r>
            <a:r>
              <a:rPr lang="en-US" altLang="ko-KR" sz="1544" dirty="0"/>
              <a:t>;</a:t>
            </a:r>
          </a:p>
          <a:p>
            <a:pPr defTabSz="198450"/>
            <a:r>
              <a:rPr lang="en-US" altLang="ko-KR" sz="1544" dirty="0"/>
              <a:t>	case "</a:t>
            </a:r>
            <a:r>
              <a:rPr lang="ko-KR" altLang="en-US" sz="1544" dirty="0"/>
              <a:t>토</a:t>
            </a:r>
            <a:r>
              <a:rPr lang="en-US" altLang="ko-KR" sz="1544" dirty="0"/>
              <a:t>":</a:t>
            </a:r>
          </a:p>
          <a:p>
            <a:pPr defTabSz="198450"/>
            <a:r>
              <a:rPr lang="en-US" altLang="ko-KR" sz="1544" dirty="0"/>
              <a:t>	case "</a:t>
            </a:r>
            <a:r>
              <a:rPr lang="ko-KR" altLang="en-US" sz="1544" dirty="0"/>
              <a:t>일</a:t>
            </a:r>
            <a:r>
              <a:rPr lang="en-US" altLang="ko-KR" sz="1544" dirty="0"/>
              <a:t>": </a:t>
            </a:r>
            <a:r>
              <a:rPr lang="en-US" altLang="ko-KR" sz="1544" dirty="0" err="1"/>
              <a:t>document.write</a:t>
            </a:r>
            <a:r>
              <a:rPr lang="en-US" altLang="ko-KR" sz="1544" dirty="0"/>
              <a:t>("</a:t>
            </a:r>
            <a:r>
              <a:rPr lang="ko-KR" altLang="en-US" sz="1544" dirty="0"/>
              <a:t>휴일</a:t>
            </a:r>
            <a:r>
              <a:rPr lang="en-US" altLang="ko-KR" sz="1544" dirty="0"/>
              <a:t>");</a:t>
            </a:r>
          </a:p>
          <a:p>
            <a:pPr defTabSz="198450"/>
            <a:r>
              <a:rPr lang="en-US" altLang="ko-KR" sz="1544" dirty="0"/>
              <a:t>				</a:t>
            </a:r>
            <a:r>
              <a:rPr lang="en-US" altLang="ko-KR" sz="1544" b="1" dirty="0"/>
              <a:t>break</a:t>
            </a:r>
            <a:r>
              <a:rPr lang="en-US" altLang="ko-KR" sz="1544" dirty="0"/>
              <a:t>;</a:t>
            </a:r>
          </a:p>
          <a:p>
            <a:pPr defTabSz="198450"/>
            <a:r>
              <a:rPr lang="en-US" altLang="ko-KR" sz="1544" dirty="0"/>
              <a:t>}</a:t>
            </a:r>
            <a:endParaRPr lang="ko-KR" altLang="en-US" sz="1544" dirty="0"/>
          </a:p>
        </p:txBody>
      </p:sp>
      <p:sp>
        <p:nvSpPr>
          <p:cNvPr id="16" name="직사각형 15"/>
          <p:cNvSpPr/>
          <p:nvPr/>
        </p:nvSpPr>
        <p:spPr>
          <a:xfrm>
            <a:off x="4736671" y="5975178"/>
            <a:ext cx="994872" cy="354067"/>
          </a:xfrm>
          <a:prstGeom prst="rect">
            <a:avLst/>
          </a:prstGeom>
          <a:noFill/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544" dirty="0">
                <a:solidFill>
                  <a:schemeClr val="tx1"/>
                </a:solidFill>
              </a:rPr>
              <a:t>서울뉴욕 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9225169" y="5975178"/>
            <a:ext cx="1269903" cy="396370"/>
          </a:xfrm>
          <a:prstGeom prst="rect">
            <a:avLst/>
          </a:prstGeom>
          <a:noFill/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544" dirty="0">
                <a:solidFill>
                  <a:schemeClr val="tx1"/>
                </a:solidFill>
              </a:rPr>
              <a:t>정상영업 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874110" y="6479965"/>
            <a:ext cx="29844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52032" indent="-252032">
              <a:buAutoNum type="alphaLcParenBoth"/>
            </a:pPr>
            <a:r>
              <a:rPr lang="en-US" altLang="ko-KR" sz="1200" dirty="0"/>
              <a:t>break;</a:t>
            </a:r>
            <a:r>
              <a:rPr lang="ko-KR" altLang="en-US" sz="1200" dirty="0"/>
              <a:t>를 만날 때까지 아래로 실행을 </a:t>
            </a:r>
            <a:endParaRPr lang="en-US" altLang="ko-KR" sz="1200" dirty="0"/>
          </a:p>
          <a:p>
            <a:r>
              <a:rPr lang="en-US" altLang="ko-KR" sz="1200" dirty="0"/>
              <a:t>     </a:t>
            </a:r>
            <a:r>
              <a:rPr lang="ko-KR" altLang="en-US" sz="1200" dirty="0"/>
              <a:t>계속하는 사례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750016" y="6512257"/>
            <a:ext cx="34612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(b) </a:t>
            </a:r>
            <a:r>
              <a:rPr lang="ko-KR" altLang="en-US" sz="1200" dirty="0"/>
              <a:t>여러 </a:t>
            </a:r>
            <a:r>
              <a:rPr lang="en-US" altLang="ko-KR" sz="1200" dirty="0"/>
              <a:t>case</a:t>
            </a:r>
            <a:r>
              <a:rPr lang="ko-KR" altLang="en-US" sz="1200" dirty="0"/>
              <a:t>에 대해 동일한 코드를 실행하도록</a:t>
            </a:r>
            <a:endParaRPr lang="en-US" altLang="ko-KR" sz="1200" dirty="0"/>
          </a:p>
          <a:p>
            <a:r>
              <a:rPr lang="ko-KR" altLang="en-US" sz="1200" b="1" dirty="0"/>
              <a:t>의도적으로 </a:t>
            </a:r>
            <a:r>
              <a:rPr lang="en-US" altLang="ko-KR" sz="1200" b="1" dirty="0"/>
              <a:t>break; </a:t>
            </a:r>
            <a:r>
              <a:rPr lang="ko-KR" altLang="en-US" sz="1200" b="1" dirty="0"/>
              <a:t>를 생략</a:t>
            </a:r>
            <a:r>
              <a:rPr lang="ko-KR" altLang="en-US" sz="1200" dirty="0"/>
              <a:t>한 경우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25000" lnSpcReduction="20000"/>
          </a:bodyPr>
          <a:lstStyle/>
          <a:p>
            <a:fld id="{01870596-DAFA-46D2-82A7-2B6B5F8E0EA4}" type="slidenum">
              <a:rPr lang="ko-KR" altLang="en-US" smtClean="0"/>
              <a:t>48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1739816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E60540CF-E48B-4432-A54F-6B21113F4C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8975" y="4405082"/>
            <a:ext cx="3242418" cy="2074881"/>
          </a:xfrm>
          <a:prstGeom prst="rect">
            <a:avLst/>
          </a:prstGeom>
          <a:ln w="6350">
            <a:solidFill>
              <a:srgbClr val="2379BF"/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6–16 switch </a:t>
            </a:r>
            <a:r>
              <a:rPr lang="ko-KR" altLang="en-US" dirty="0"/>
              <a:t>문 사용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2271557" y="972319"/>
            <a:ext cx="5636843" cy="6124754"/>
          </a:xfrm>
          <a:prstGeom prst="rect">
            <a:avLst/>
          </a:prstGeom>
          <a:solidFill>
            <a:schemeClr val="bg2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98450"/>
            <a:r>
              <a:rPr lang="en-US" altLang="ko-KR" sz="1400" dirty="0"/>
              <a:t>&lt;!DOCTYPE html&gt;</a:t>
            </a:r>
          </a:p>
          <a:p>
            <a:pPr defTabSz="198450"/>
            <a:r>
              <a:rPr lang="en-US" altLang="ko-KR" sz="1400" dirty="0"/>
              <a:t>&lt;html&gt;</a:t>
            </a:r>
          </a:p>
          <a:p>
            <a:pPr defTabSz="198450"/>
            <a:r>
              <a:rPr lang="en-US" altLang="ko-KR" sz="1400" dirty="0"/>
              <a:t>&lt;head&gt;</a:t>
            </a:r>
          </a:p>
          <a:p>
            <a:pPr defTabSz="198450"/>
            <a:r>
              <a:rPr lang="en-US" altLang="ko-KR" sz="1400" dirty="0"/>
              <a:t>&lt;meta charset=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"</a:t>
            </a:r>
            <a:r>
              <a:rPr lang="en-US" altLang="ko-KR" sz="1400" dirty="0" err="1"/>
              <a:t>utf</a:t>
            </a:r>
            <a:r>
              <a:rPr lang="en-US" altLang="ko-KR" sz="1400" dirty="0"/>
              <a:t>-8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"</a:t>
            </a:r>
            <a:r>
              <a:rPr lang="en-US" altLang="ko-KR" sz="1400" dirty="0"/>
              <a:t>&gt;</a:t>
            </a:r>
          </a:p>
          <a:p>
            <a:pPr defTabSz="198450"/>
            <a:r>
              <a:rPr lang="en-US" altLang="ko-KR" sz="1400" dirty="0"/>
              <a:t>&lt;title&gt;switch&lt;/title&gt;</a:t>
            </a:r>
          </a:p>
          <a:p>
            <a:pPr defTabSz="198450"/>
            <a:r>
              <a:rPr lang="en-US" altLang="ko-KR" sz="1400" dirty="0"/>
              <a:t>&lt;/head&gt;</a:t>
            </a:r>
          </a:p>
          <a:p>
            <a:pPr defTabSz="198450"/>
            <a:r>
              <a:rPr lang="en-US" altLang="ko-KR" sz="1400" dirty="0"/>
              <a:t>&lt;body&gt;</a:t>
            </a:r>
          </a:p>
          <a:p>
            <a:pPr defTabSz="198450"/>
            <a:r>
              <a:rPr lang="en-US" altLang="ko-KR" sz="1400" dirty="0"/>
              <a:t>&lt;h3&gt;switch </a:t>
            </a:r>
            <a:r>
              <a:rPr lang="ko-KR" altLang="en-US" sz="1400" dirty="0"/>
              <a:t>문으로 커피 주문</a:t>
            </a:r>
            <a:r>
              <a:rPr lang="en-US" altLang="ko-KR" sz="1400" dirty="0"/>
              <a:t>&lt;/h3&gt;</a:t>
            </a:r>
          </a:p>
          <a:p>
            <a:pPr defTabSz="198450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98450"/>
            <a:r>
              <a:rPr lang="en-US" altLang="ko-KR" sz="1400" dirty="0"/>
              <a:t>&lt;script&gt;</a:t>
            </a:r>
          </a:p>
          <a:p>
            <a:pPr defTabSz="198450"/>
            <a:r>
              <a:rPr lang="en-US" altLang="ko-KR" sz="1400" dirty="0"/>
              <a:t>	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let</a:t>
            </a:r>
            <a:r>
              <a:rPr lang="en-US" altLang="ko-KR" sz="1400" dirty="0"/>
              <a:t> price = 0;</a:t>
            </a:r>
          </a:p>
          <a:p>
            <a:pPr defTabSz="198450"/>
            <a:r>
              <a:rPr lang="en-US" altLang="ko-KR" sz="1400" dirty="0"/>
              <a:t>	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let</a:t>
            </a:r>
            <a:r>
              <a:rPr lang="ko-KR" altLang="en-US" sz="1400" dirty="0"/>
              <a:t> </a:t>
            </a:r>
            <a:r>
              <a:rPr lang="en-US" altLang="ko-KR" sz="1400" dirty="0"/>
              <a:t>coffee = prompt("</a:t>
            </a:r>
            <a:r>
              <a:rPr lang="ko-KR" altLang="en-US" sz="1400" dirty="0"/>
              <a:t>무슨 커피 드릴까요</a:t>
            </a:r>
            <a:r>
              <a:rPr lang="en-US" altLang="ko-KR" sz="1400" dirty="0"/>
              <a:t>?", "");</a:t>
            </a:r>
          </a:p>
          <a:p>
            <a:pPr defTabSz="198450"/>
            <a:r>
              <a:rPr lang="en-US" altLang="ko-KR" sz="1400" b="1" dirty="0"/>
              <a:t>	switch(coffee) {</a:t>
            </a:r>
          </a:p>
          <a:p>
            <a:pPr defTabSz="198450"/>
            <a:r>
              <a:rPr lang="en-US" altLang="ko-KR" sz="1400" b="1" dirty="0"/>
              <a:t>		case "espresso" :</a:t>
            </a:r>
          </a:p>
          <a:p>
            <a:pPr defTabSz="198450"/>
            <a:r>
              <a:rPr lang="en-US" altLang="ko-KR" sz="1400" b="1" dirty="0"/>
              <a:t>		case "</a:t>
            </a:r>
            <a:r>
              <a:rPr lang="ko-KR" altLang="en-US" sz="1400" b="1" dirty="0" err="1"/>
              <a:t>에스프레소</a:t>
            </a:r>
            <a:r>
              <a:rPr lang="en-US" altLang="ko-KR" sz="1400" b="1" dirty="0"/>
              <a:t>"</a:t>
            </a:r>
            <a:r>
              <a:rPr lang="ko-KR" altLang="en-US" sz="1400" b="1" dirty="0"/>
              <a:t> </a:t>
            </a:r>
            <a:r>
              <a:rPr lang="en-US" altLang="ko-KR" sz="1400" b="1" dirty="0"/>
              <a:t>: price = 2000;</a:t>
            </a:r>
          </a:p>
          <a:p>
            <a:pPr defTabSz="198450"/>
            <a:r>
              <a:rPr lang="en-US" altLang="ko-KR" sz="1400" b="1" dirty="0"/>
              <a:t>			break;</a:t>
            </a:r>
          </a:p>
          <a:p>
            <a:pPr defTabSz="198450"/>
            <a:r>
              <a:rPr lang="en-US" altLang="ko-KR" sz="1400" b="1" dirty="0"/>
              <a:t>		case "</a:t>
            </a:r>
            <a:r>
              <a:rPr lang="ko-KR" altLang="en-US" sz="1400" b="1" dirty="0" err="1"/>
              <a:t>카푸치노</a:t>
            </a:r>
            <a:r>
              <a:rPr lang="en-US" altLang="ko-KR" sz="1400" b="1" dirty="0"/>
              <a:t>"</a:t>
            </a:r>
            <a:r>
              <a:rPr lang="ko-KR" altLang="en-US" sz="1400" b="1" dirty="0"/>
              <a:t> </a:t>
            </a:r>
            <a:r>
              <a:rPr lang="en-US" altLang="ko-KR" sz="1400" b="1" dirty="0"/>
              <a:t>: price = 3000;</a:t>
            </a:r>
          </a:p>
          <a:p>
            <a:pPr defTabSz="198450"/>
            <a:r>
              <a:rPr lang="en-US" altLang="ko-KR" sz="1400" b="1" dirty="0"/>
              <a:t>			break;</a:t>
            </a:r>
          </a:p>
          <a:p>
            <a:pPr defTabSz="198450"/>
            <a:r>
              <a:rPr lang="en-US" altLang="ko-KR" sz="1400" b="1" dirty="0"/>
              <a:t>		case "</a:t>
            </a:r>
            <a:r>
              <a:rPr lang="ko-KR" altLang="en-US" sz="1400" b="1" dirty="0" err="1"/>
              <a:t>카페라떼</a:t>
            </a:r>
            <a:r>
              <a:rPr lang="en-US" altLang="ko-KR" sz="1400" b="1" dirty="0"/>
              <a:t>"</a:t>
            </a:r>
            <a:r>
              <a:rPr lang="ko-KR" altLang="en-US" sz="1400" b="1" dirty="0"/>
              <a:t> </a:t>
            </a:r>
            <a:r>
              <a:rPr lang="en-US" altLang="ko-KR" sz="1400" b="1" dirty="0"/>
              <a:t>: price = 3500;</a:t>
            </a:r>
          </a:p>
          <a:p>
            <a:pPr defTabSz="198450"/>
            <a:r>
              <a:rPr lang="en-US" altLang="ko-KR" sz="1400" b="1" dirty="0"/>
              <a:t>			break;</a:t>
            </a:r>
          </a:p>
          <a:p>
            <a:pPr defTabSz="198450"/>
            <a:r>
              <a:rPr lang="en-US" altLang="ko-KR" sz="1400" b="1" dirty="0"/>
              <a:t>		default : </a:t>
            </a:r>
          </a:p>
          <a:p>
            <a:pPr defTabSz="198450"/>
            <a:r>
              <a:rPr lang="en-US" altLang="ko-KR" sz="1400" b="1" dirty="0"/>
              <a:t>			</a:t>
            </a:r>
            <a:r>
              <a:rPr lang="en-US" altLang="ko-KR" sz="1400" b="1" dirty="0" err="1"/>
              <a:t>document.write</a:t>
            </a:r>
            <a:r>
              <a:rPr lang="en-US" altLang="ko-KR" sz="1400" b="1" dirty="0"/>
              <a:t>(coffee + "</a:t>
            </a:r>
            <a:r>
              <a:rPr lang="ko-KR" altLang="en-US" sz="1400" b="1" dirty="0"/>
              <a:t>는 없습니다</a:t>
            </a:r>
            <a:r>
              <a:rPr lang="en-US" altLang="ko-KR" sz="1400" b="1" dirty="0"/>
              <a:t>.");</a:t>
            </a:r>
          </a:p>
          <a:p>
            <a:pPr defTabSz="198450"/>
            <a:r>
              <a:rPr lang="en-US" altLang="ko-KR" sz="1400" b="1" dirty="0"/>
              <a:t>	}</a:t>
            </a:r>
          </a:p>
          <a:p>
            <a:pPr defTabSz="198450"/>
            <a:r>
              <a:rPr lang="en-US" altLang="ko-KR" sz="1400" dirty="0"/>
              <a:t>	if(price != 0)</a:t>
            </a:r>
          </a:p>
          <a:p>
            <a:pPr defTabSz="198450"/>
            <a:r>
              <a:rPr lang="en-US" altLang="ko-KR" sz="1400" dirty="0"/>
              <a:t>		</a:t>
            </a:r>
            <a:r>
              <a:rPr lang="en-US" altLang="ko-KR" sz="1400" dirty="0" err="1"/>
              <a:t>document.write</a:t>
            </a:r>
            <a:r>
              <a:rPr lang="en-US" altLang="ko-KR" sz="1400" dirty="0"/>
              <a:t>(coffee + "</a:t>
            </a:r>
            <a:r>
              <a:rPr lang="ko-KR" altLang="en-US" sz="1400" dirty="0"/>
              <a:t>는 </a:t>
            </a:r>
            <a:r>
              <a:rPr lang="en-US" altLang="ko-KR" sz="1400" dirty="0"/>
              <a:t>"</a:t>
            </a:r>
            <a:r>
              <a:rPr lang="ko-KR" altLang="en-US" sz="1400" dirty="0"/>
              <a:t> </a:t>
            </a:r>
            <a:r>
              <a:rPr lang="en-US" altLang="ko-KR" sz="1400" dirty="0"/>
              <a:t>+ price + "</a:t>
            </a:r>
            <a:r>
              <a:rPr lang="ko-KR" altLang="en-US" sz="1400" dirty="0"/>
              <a:t>원입니다</a:t>
            </a:r>
            <a:r>
              <a:rPr lang="en-US" altLang="ko-KR" sz="1400" dirty="0"/>
              <a:t>.");</a:t>
            </a:r>
          </a:p>
          <a:p>
            <a:pPr defTabSz="198450"/>
            <a:r>
              <a:rPr lang="en-US" altLang="ko-KR" sz="1400" dirty="0"/>
              <a:t>&lt;/script&gt;</a:t>
            </a:r>
          </a:p>
          <a:p>
            <a:pPr defTabSz="198450"/>
            <a:r>
              <a:rPr lang="en-US" altLang="ko-KR" sz="1400" dirty="0"/>
              <a:t>&lt;/body&gt;</a:t>
            </a:r>
          </a:p>
          <a:p>
            <a:pPr defTabSz="198450"/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  <p:sp>
        <p:nvSpPr>
          <p:cNvPr id="10" name="모서리가 둥근 사각형 설명선 9"/>
          <p:cNvSpPr/>
          <p:nvPr/>
        </p:nvSpPr>
        <p:spPr>
          <a:xfrm>
            <a:off x="5785371" y="3780631"/>
            <a:ext cx="1577102" cy="665502"/>
          </a:xfrm>
          <a:prstGeom prst="wedgeRoundRectCallout">
            <a:avLst>
              <a:gd name="adj1" fmla="val -59183"/>
              <a:gd name="adj2" fmla="val -459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3" dirty="0"/>
              <a:t>“espresso”</a:t>
            </a:r>
            <a:r>
              <a:rPr lang="ko-KR" altLang="en-US" sz="1103" dirty="0"/>
              <a:t>나 </a:t>
            </a:r>
            <a:endParaRPr lang="en-US" altLang="ko-KR" sz="1103" dirty="0"/>
          </a:p>
          <a:p>
            <a:r>
              <a:rPr lang="en-US" altLang="ko-KR" sz="1103" dirty="0"/>
              <a:t>“</a:t>
            </a:r>
            <a:r>
              <a:rPr lang="ko-KR" altLang="en-US" sz="1103" dirty="0" err="1"/>
              <a:t>에스프레소</a:t>
            </a:r>
            <a:r>
              <a:rPr lang="en-US" altLang="ko-KR" sz="1103" dirty="0"/>
              <a:t>” </a:t>
            </a:r>
            <a:r>
              <a:rPr lang="ko-KR" altLang="en-US" sz="1103" dirty="0"/>
              <a:t>의</a:t>
            </a:r>
            <a:r>
              <a:rPr lang="en-US" altLang="ko-KR" sz="1103" dirty="0"/>
              <a:t> </a:t>
            </a:r>
            <a:r>
              <a:rPr lang="ko-KR" altLang="en-US" sz="1103" dirty="0"/>
              <a:t>경우</a:t>
            </a:r>
            <a:endParaRPr lang="en-US" altLang="ko-KR" sz="1103" dirty="0"/>
          </a:p>
          <a:p>
            <a:r>
              <a:rPr lang="ko-KR" altLang="en-US" sz="1103" dirty="0"/>
              <a:t>모두 실행</a:t>
            </a: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25000" lnSpcReduction="20000"/>
          </a:bodyPr>
          <a:lstStyle/>
          <a:p>
            <a:fld id="{01870596-DAFA-46D2-82A7-2B6B5F8E0EA4}" type="slidenum">
              <a:rPr lang="ko-KR" altLang="en-US" smtClean="0"/>
              <a:t>49</a:t>
            </a:fld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A8CACA48-CD95-4A32-807C-955FC819732B}"/>
              </a:ext>
            </a:extLst>
          </p:cNvPr>
          <p:cNvGrpSpPr/>
          <p:nvPr/>
        </p:nvGrpSpPr>
        <p:grpSpPr>
          <a:xfrm>
            <a:off x="7529201" y="1875219"/>
            <a:ext cx="3638235" cy="1912885"/>
            <a:chOff x="2715411" y="3527842"/>
            <a:chExt cx="5597906" cy="2943225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65DB37F3-B864-4B98-8DDD-ACB70CED25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50964"/>
            <a:stretch/>
          </p:blipFill>
          <p:spPr>
            <a:xfrm>
              <a:off x="2715411" y="3527842"/>
              <a:ext cx="3661792" cy="2943225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D9900E5E-9A22-4280-9AF8-AFDEFC910C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4606"/>
            <a:stretch/>
          </p:blipFill>
          <p:spPr>
            <a:xfrm>
              <a:off x="5670253" y="3527842"/>
              <a:ext cx="2643064" cy="29432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331910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vert="horz" lIns="104306" tIns="52153" rIns="104306" bIns="52153" rtlCol="0" anchor="ctr">
            <a:noAutofit/>
          </a:bodyPr>
          <a:lstStyle/>
          <a:p>
            <a:r>
              <a:rPr lang="ko-KR" altLang="en-US" sz="3000" dirty="0"/>
              <a:t>자바스크립트 코드의 위치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1"/>
          </p:nvPr>
        </p:nvSpPr>
        <p:spPr>
          <a:xfrm>
            <a:off x="2112963" y="1249365"/>
            <a:ext cx="11986630" cy="5557451"/>
          </a:xfrm>
        </p:spPr>
        <p:txBody>
          <a:bodyPr vert="horz" lIns="104306" tIns="52153" rIns="104306" bIns="52153" rtlCol="0">
            <a:normAutofit/>
          </a:bodyPr>
          <a:lstStyle/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ko-KR" altLang="en-US" sz="2200" b="1" dirty="0"/>
              <a:t>자바스크립트 코드 작성이 가능한 위치</a:t>
            </a:r>
            <a:endParaRPr lang="en-US" altLang="ko-KR" sz="2200" b="1" dirty="0"/>
          </a:p>
          <a:p>
            <a:pPr marL="521528" lvl="1" indent="0">
              <a:buNone/>
            </a:pPr>
            <a:r>
              <a:rPr lang="en-US" altLang="ko-KR" sz="1800" dirty="0">
                <a:latin typeface="굴림" panose="020B0600000101010101" pitchFamily="50" charset="-127"/>
                <a:ea typeface="굴림" panose="020B0600000101010101" pitchFamily="50" charset="-127"/>
              </a:rPr>
              <a:t>1. HTML </a:t>
            </a:r>
            <a:r>
              <a:rPr lang="ko-KR" altLang="en-US" sz="1800" dirty="0">
                <a:latin typeface="굴림" panose="020B0600000101010101" pitchFamily="50" charset="-127"/>
                <a:ea typeface="굴림" panose="020B0600000101010101" pitchFamily="50" charset="-127"/>
              </a:rPr>
              <a:t>태그의 이벤트 </a:t>
            </a:r>
            <a:r>
              <a:rPr lang="ko-KR" altLang="en-US" sz="1800" dirty="0" err="1">
                <a:latin typeface="굴림" panose="020B0600000101010101" pitchFamily="50" charset="-127"/>
                <a:ea typeface="굴림" panose="020B0600000101010101" pitchFamily="50" charset="-127"/>
              </a:rPr>
              <a:t>리스너</a:t>
            </a:r>
            <a:r>
              <a:rPr lang="ko-KR" altLang="en-US" sz="1800" dirty="0">
                <a:latin typeface="굴림" panose="020B0600000101010101" pitchFamily="50" charset="-127"/>
                <a:ea typeface="굴림" panose="020B0600000101010101" pitchFamily="50" charset="-127"/>
              </a:rPr>
              <a:t> 속성에 작성</a:t>
            </a:r>
          </a:p>
          <a:p>
            <a:pPr marL="521528" lvl="1" indent="0">
              <a:buNone/>
            </a:pPr>
            <a:r>
              <a:rPr lang="en-US" altLang="ko-KR" sz="1800" dirty="0">
                <a:latin typeface="굴림" panose="020B0600000101010101" pitchFamily="50" charset="-127"/>
                <a:ea typeface="굴림" panose="020B0600000101010101" pitchFamily="50" charset="-127"/>
              </a:rPr>
              <a:t>2. &lt;script&gt;&lt;/script&gt; </a:t>
            </a:r>
            <a:r>
              <a:rPr lang="ko-KR" altLang="en-US" sz="1800" dirty="0">
                <a:latin typeface="굴림" panose="020B0600000101010101" pitchFamily="50" charset="-127"/>
                <a:ea typeface="굴림" panose="020B0600000101010101" pitchFamily="50" charset="-127"/>
              </a:rPr>
              <a:t>태그에 작성</a:t>
            </a:r>
          </a:p>
          <a:p>
            <a:pPr marL="521528" lvl="1" indent="0">
              <a:buNone/>
            </a:pPr>
            <a:r>
              <a:rPr lang="en-US" altLang="ko-KR" sz="1800" dirty="0">
                <a:latin typeface="굴림" panose="020B0600000101010101" pitchFamily="50" charset="-127"/>
                <a:ea typeface="굴림" panose="020B0600000101010101" pitchFamily="50" charset="-127"/>
              </a:rPr>
              <a:t>3. </a:t>
            </a:r>
            <a:r>
              <a:rPr lang="ko-KR" altLang="en-US" sz="1800" dirty="0">
                <a:latin typeface="굴림" panose="020B0600000101010101" pitchFamily="50" charset="-127"/>
                <a:ea typeface="굴림" panose="020B0600000101010101" pitchFamily="50" charset="-127"/>
              </a:rPr>
              <a:t>자바스크립트 파일에 작성</a:t>
            </a:r>
            <a:endParaRPr lang="en-US" altLang="ko-KR" sz="18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521528" lvl="1" indent="0">
              <a:buNone/>
            </a:pPr>
            <a:r>
              <a:rPr lang="en-US" altLang="ko-KR" sz="1800" dirty="0">
                <a:latin typeface="굴림" panose="020B0600000101010101" pitchFamily="50" charset="-127"/>
                <a:ea typeface="굴림" panose="020B0600000101010101" pitchFamily="50" charset="-127"/>
              </a:rPr>
              <a:t>4. URL </a:t>
            </a:r>
            <a:r>
              <a:rPr lang="ko-KR" altLang="en-US" sz="1800" dirty="0">
                <a:latin typeface="굴림" panose="020B0600000101010101" pitchFamily="50" charset="-127"/>
                <a:ea typeface="굴림" panose="020B0600000101010101" pitchFamily="50" charset="-127"/>
              </a:rPr>
              <a:t>부분에 작성</a:t>
            </a:r>
          </a:p>
          <a:p>
            <a:pPr lvl="1"/>
            <a:endParaRPr lang="ko-KR" altLang="en-US" sz="18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altLang="ko-KR" sz="2200" b="1" dirty="0"/>
              <a:t>1. HTML </a:t>
            </a:r>
            <a:r>
              <a:rPr lang="ko-KR" altLang="en-US" sz="2200" b="1" dirty="0"/>
              <a:t>태그의 이벤트 </a:t>
            </a:r>
            <a:r>
              <a:rPr lang="ko-KR" altLang="en-US" sz="2200" b="1" dirty="0" err="1"/>
              <a:t>리스너에</a:t>
            </a:r>
            <a:r>
              <a:rPr lang="ko-KR" altLang="en-US" sz="2200" b="1" dirty="0"/>
              <a:t> 자바스크립트 코드 작성</a:t>
            </a:r>
          </a:p>
          <a:p>
            <a:pPr>
              <a:spcBef>
                <a:spcPts val="1200"/>
              </a:spcBef>
              <a:spcAft>
                <a:spcPts val="600"/>
              </a:spcAft>
            </a:pPr>
            <a:endParaRPr lang="ko-KR" altLang="en-US" sz="2200" b="1" dirty="0"/>
          </a:p>
        </p:txBody>
      </p:sp>
      <p:cxnSp>
        <p:nvCxnSpPr>
          <p:cNvPr id="19" name="AutoShape 17"/>
          <p:cNvCxnSpPr>
            <a:cxnSpLocks noChangeShapeType="1"/>
          </p:cNvCxnSpPr>
          <p:nvPr/>
        </p:nvCxnSpPr>
        <p:spPr bwMode="auto">
          <a:xfrm rot="16200000" flipV="1">
            <a:off x="9058903" y="6683085"/>
            <a:ext cx="247459" cy="2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chemeClr val="bg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25000" lnSpcReduction="20000"/>
          </a:bodyPr>
          <a:lstStyle/>
          <a:p>
            <a:fld id="{01870596-DAFA-46D2-82A7-2B6B5F8E0EA4}" type="slidenum">
              <a:rPr lang="ko-KR" altLang="en-US" smtClean="0"/>
              <a:t>5</a:t>
            </a:fld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0277" y="4356695"/>
            <a:ext cx="8662395" cy="1289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71244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반복문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>
          <a:xfrm>
            <a:off x="2400995" y="1260351"/>
            <a:ext cx="6783569" cy="5557451"/>
          </a:xfrm>
        </p:spPr>
        <p:txBody>
          <a:bodyPr>
            <a:normAutofit/>
          </a:bodyPr>
          <a:lstStyle/>
          <a:p>
            <a:r>
              <a:rPr lang="en-US" altLang="ko-KR" sz="2205" dirty="0"/>
              <a:t>for </a:t>
            </a:r>
            <a:r>
              <a:rPr lang="ko-KR" altLang="en-US" sz="2205" dirty="0"/>
              <a:t>문</a:t>
            </a:r>
            <a:endParaRPr lang="en-US" altLang="ko-KR" sz="2205" dirty="0"/>
          </a:p>
          <a:p>
            <a:endParaRPr lang="en-US" altLang="ko-KR" sz="2205" dirty="0"/>
          </a:p>
          <a:p>
            <a:endParaRPr lang="en-US" altLang="ko-KR" sz="2205" dirty="0"/>
          </a:p>
          <a:p>
            <a:endParaRPr lang="en-US" altLang="ko-KR" sz="4800" dirty="0"/>
          </a:p>
          <a:p>
            <a:endParaRPr lang="en-US" altLang="ko-KR" sz="2205" dirty="0"/>
          </a:p>
          <a:p>
            <a:r>
              <a:rPr lang="en-US" altLang="ko-KR" sz="2205" dirty="0"/>
              <a:t>while</a:t>
            </a:r>
            <a:r>
              <a:rPr lang="ko-KR" altLang="en-US" sz="2205" dirty="0"/>
              <a:t> 문</a:t>
            </a:r>
            <a:endParaRPr lang="en-US" altLang="ko-KR" sz="2205" dirty="0"/>
          </a:p>
          <a:p>
            <a:endParaRPr lang="en-US" altLang="ko-KR" sz="2205" dirty="0"/>
          </a:p>
          <a:p>
            <a:endParaRPr lang="en-US" altLang="ko-KR" sz="1100" dirty="0"/>
          </a:p>
          <a:p>
            <a:endParaRPr lang="en-US" altLang="ko-KR" sz="2205" dirty="0"/>
          </a:p>
          <a:p>
            <a:endParaRPr lang="en-US" altLang="ko-KR" sz="2205" dirty="0"/>
          </a:p>
          <a:p>
            <a:r>
              <a:rPr lang="en-US" altLang="ko-KR" sz="2205" dirty="0"/>
              <a:t>do-while</a:t>
            </a:r>
            <a:r>
              <a:rPr lang="ko-KR" altLang="en-US" sz="2205" dirty="0"/>
              <a:t> 문</a:t>
            </a:r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25000" lnSpcReduction="20000"/>
          </a:bodyPr>
          <a:lstStyle/>
          <a:p>
            <a:fld id="{01870596-DAFA-46D2-82A7-2B6B5F8E0EA4}" type="slidenum">
              <a:rPr lang="ko-KR" altLang="en-US" smtClean="0"/>
              <a:t>50</a:t>
            </a:fld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4573" y="1513274"/>
            <a:ext cx="7621648" cy="177615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6063" y="3463062"/>
            <a:ext cx="6544128" cy="181998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6671" y="5522231"/>
            <a:ext cx="6571101" cy="1869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48903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82262AAF-231F-4716-89B1-E4762BCA02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4182" y="1716436"/>
            <a:ext cx="3877182" cy="2320155"/>
          </a:xfrm>
          <a:prstGeom prst="rect">
            <a:avLst/>
          </a:prstGeom>
          <a:ln w="6350">
            <a:solidFill>
              <a:srgbClr val="2379BF"/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36899" y="49009"/>
            <a:ext cx="8784976" cy="597509"/>
          </a:xfrm>
        </p:spPr>
        <p:txBody>
          <a:bodyPr>
            <a:normAutofit/>
          </a:bodyPr>
          <a:lstStyle/>
          <a:p>
            <a:r>
              <a:rPr lang="ko-KR" altLang="en-US" sz="2800" dirty="0"/>
              <a:t>예제 </a:t>
            </a:r>
            <a:r>
              <a:rPr lang="en-US" altLang="ko-KR" sz="2800" dirty="0"/>
              <a:t>6–17 for </a:t>
            </a:r>
            <a:r>
              <a:rPr lang="ko-KR" altLang="en-US" sz="2800" dirty="0"/>
              <a:t>문으로 </a:t>
            </a:r>
            <a:r>
              <a:rPr lang="en-US" altLang="ko-KR" sz="2800" dirty="0"/>
              <a:t>10px~35px </a:t>
            </a:r>
            <a:r>
              <a:rPr lang="ko-KR" altLang="en-US" sz="2800" dirty="0"/>
              <a:t>크기로 출력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1891586" y="1476987"/>
            <a:ext cx="5239882" cy="4770537"/>
          </a:xfrm>
          <a:prstGeom prst="rect">
            <a:avLst/>
          </a:prstGeom>
          <a:solidFill>
            <a:schemeClr val="bg2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98450"/>
            <a:r>
              <a:rPr lang="en-US" altLang="ko-KR" sz="1600" dirty="0"/>
              <a:t>&lt;!DOCTYPE html&gt;</a:t>
            </a:r>
          </a:p>
          <a:p>
            <a:pPr defTabSz="198450"/>
            <a:r>
              <a:rPr lang="en-US" altLang="ko-KR" sz="1600" dirty="0"/>
              <a:t>&lt;html&gt;</a:t>
            </a:r>
          </a:p>
          <a:p>
            <a:pPr defTabSz="198450"/>
            <a:r>
              <a:rPr lang="en-US" altLang="ko-KR" sz="1600" dirty="0"/>
              <a:t>&lt;head&gt;</a:t>
            </a:r>
          </a:p>
          <a:p>
            <a:pPr defTabSz="198450"/>
            <a:r>
              <a:rPr lang="en-US" altLang="ko-KR" sz="1600" dirty="0"/>
              <a:t>&lt;meta charset=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</a:rPr>
              <a:t>"</a:t>
            </a:r>
            <a:r>
              <a:rPr lang="en-US" altLang="ko-KR" sz="1600" dirty="0" err="1"/>
              <a:t>utf</a:t>
            </a:r>
            <a:r>
              <a:rPr lang="en-US" altLang="ko-KR" sz="1600" dirty="0"/>
              <a:t>-8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</a:rPr>
              <a:t>"</a:t>
            </a:r>
            <a:r>
              <a:rPr lang="en-US" altLang="ko-KR" sz="1600" dirty="0"/>
              <a:t>&gt;</a:t>
            </a:r>
          </a:p>
          <a:p>
            <a:pPr defTabSz="198450"/>
            <a:r>
              <a:rPr lang="en-US" altLang="ko-KR" sz="1600" dirty="0"/>
              <a:t>&lt;title&gt;for </a:t>
            </a:r>
            <a:r>
              <a:rPr lang="ko-KR" altLang="en-US" sz="1600" dirty="0"/>
              <a:t>문</a:t>
            </a:r>
            <a:r>
              <a:rPr lang="en-US" altLang="ko-KR" sz="1600" dirty="0"/>
              <a:t>&lt;/title&gt;</a:t>
            </a:r>
          </a:p>
          <a:p>
            <a:pPr defTabSz="198450"/>
            <a:r>
              <a:rPr lang="en-US" altLang="ko-KR" sz="1600" dirty="0"/>
              <a:t>&lt;/head&gt;</a:t>
            </a:r>
          </a:p>
          <a:p>
            <a:pPr defTabSz="198450"/>
            <a:r>
              <a:rPr lang="en-US" altLang="ko-KR" sz="1600" dirty="0"/>
              <a:t>&lt;body&gt;</a:t>
            </a:r>
          </a:p>
          <a:p>
            <a:pPr defTabSz="198450"/>
            <a:r>
              <a:rPr lang="en-US" altLang="ko-KR" sz="1600" dirty="0"/>
              <a:t>&lt;h3&gt;for </a:t>
            </a:r>
            <a:r>
              <a:rPr lang="ko-KR" altLang="en-US" sz="1600" dirty="0"/>
              <a:t>문으로 </a:t>
            </a:r>
            <a:r>
              <a:rPr lang="en-US" altLang="ko-KR" sz="1600" dirty="0"/>
              <a:t>10px~35px </a:t>
            </a:r>
            <a:r>
              <a:rPr lang="ko-KR" altLang="en-US" sz="1600" dirty="0"/>
              <a:t>크기 출력</a:t>
            </a:r>
            <a:r>
              <a:rPr lang="en-US" altLang="ko-KR" sz="1600" dirty="0"/>
              <a:t>&lt;/h3&gt;</a:t>
            </a:r>
          </a:p>
          <a:p>
            <a:pPr defTabSz="198450"/>
            <a:r>
              <a:rPr lang="en-US" altLang="ko-KR" sz="1600" dirty="0"/>
              <a:t>&lt;</a:t>
            </a:r>
            <a:r>
              <a:rPr lang="en-US" altLang="ko-KR" sz="1600" dirty="0" err="1"/>
              <a:t>hr</a:t>
            </a:r>
            <a:r>
              <a:rPr lang="en-US" altLang="ko-KR" sz="1600" dirty="0"/>
              <a:t>&gt;</a:t>
            </a:r>
          </a:p>
          <a:p>
            <a:pPr defTabSz="198450"/>
            <a:r>
              <a:rPr lang="en-US" altLang="ko-KR" sz="1600" dirty="0"/>
              <a:t>&lt;script&gt;</a:t>
            </a:r>
          </a:p>
          <a:p>
            <a:pPr defTabSz="198450"/>
            <a:r>
              <a:rPr lang="en-US" altLang="ko-KR" sz="1600" dirty="0"/>
              <a:t>	</a:t>
            </a:r>
            <a:r>
              <a:rPr lang="en-US" altLang="ko-KR" sz="1600" b="1" dirty="0"/>
              <a:t>for(let</a:t>
            </a:r>
            <a:r>
              <a:rPr lang="ko-KR" altLang="en-US" sz="1600" b="1" dirty="0"/>
              <a:t> </a:t>
            </a:r>
            <a:r>
              <a:rPr lang="en-US" altLang="ko-KR" sz="1600" b="1" dirty="0"/>
              <a:t>size=10; size&lt;=35; size+=5) </a:t>
            </a:r>
            <a:r>
              <a:rPr lang="en-US" altLang="ko-KR" sz="1600" dirty="0"/>
              <a:t>{ // 5</a:t>
            </a:r>
            <a:r>
              <a:rPr lang="ko-KR" altLang="en-US" sz="1600" dirty="0"/>
              <a:t>씩 증가</a:t>
            </a:r>
            <a:endParaRPr lang="en-US" altLang="ko-KR" sz="1600" dirty="0"/>
          </a:p>
          <a:p>
            <a:pPr defTabSz="198450"/>
            <a:r>
              <a:rPr lang="en-US" altLang="ko-KR" sz="1600" dirty="0"/>
              <a:t>		</a:t>
            </a:r>
            <a:r>
              <a:rPr lang="en-US" altLang="ko-KR" sz="1600" dirty="0" err="1"/>
              <a:t>document.write</a:t>
            </a:r>
            <a:r>
              <a:rPr lang="en-US" altLang="ko-KR" sz="1600" dirty="0"/>
              <a:t>("&lt;span ");</a:t>
            </a:r>
          </a:p>
          <a:p>
            <a:pPr defTabSz="198450"/>
            <a:r>
              <a:rPr lang="fr-FR" altLang="ko-KR" sz="1600" dirty="0"/>
              <a:t>		document.write("style='font-size:" + size + "px'&gt;");</a:t>
            </a:r>
          </a:p>
          <a:p>
            <a:pPr defTabSz="198450"/>
            <a:r>
              <a:rPr lang="en-US" altLang="ko-KR" sz="1600" dirty="0"/>
              <a:t>		</a:t>
            </a:r>
            <a:r>
              <a:rPr lang="en-US" altLang="ko-KR" sz="1600" dirty="0" err="1"/>
              <a:t>document.write</a:t>
            </a:r>
            <a:r>
              <a:rPr lang="en-US" altLang="ko-KR" sz="1600" dirty="0"/>
              <a:t>(size + "</a:t>
            </a:r>
            <a:r>
              <a:rPr lang="en-US" altLang="ko-KR" sz="1600" dirty="0" err="1"/>
              <a:t>px</a:t>
            </a:r>
            <a:r>
              <a:rPr lang="en-US" altLang="ko-KR" sz="1600" dirty="0"/>
              <a:t>");</a:t>
            </a:r>
          </a:p>
          <a:p>
            <a:pPr defTabSz="198450"/>
            <a:r>
              <a:rPr lang="en-US" altLang="ko-KR" sz="1600" dirty="0"/>
              <a:t>		</a:t>
            </a:r>
            <a:r>
              <a:rPr lang="en-US" altLang="ko-KR" sz="1600" dirty="0" err="1"/>
              <a:t>document.write</a:t>
            </a:r>
            <a:r>
              <a:rPr lang="en-US" altLang="ko-KR" sz="1600" dirty="0"/>
              <a:t>("&lt;/span&gt;");</a:t>
            </a:r>
          </a:p>
          <a:p>
            <a:pPr defTabSz="198450"/>
            <a:r>
              <a:rPr lang="en-US" altLang="ko-KR" sz="1600" dirty="0"/>
              <a:t>	}</a:t>
            </a:r>
          </a:p>
          <a:p>
            <a:pPr defTabSz="198450"/>
            <a:r>
              <a:rPr lang="en-US" altLang="ko-KR" sz="1600" dirty="0"/>
              <a:t>&lt;/script&gt;</a:t>
            </a:r>
          </a:p>
          <a:p>
            <a:pPr defTabSz="198450"/>
            <a:r>
              <a:rPr lang="en-US" altLang="ko-KR" sz="1600" dirty="0"/>
              <a:t>&lt;/body&gt;</a:t>
            </a:r>
          </a:p>
          <a:p>
            <a:pPr defTabSz="198450"/>
            <a:r>
              <a:rPr lang="en-US" altLang="ko-KR" sz="1600" dirty="0"/>
              <a:t>&lt;/html&gt;</a:t>
            </a:r>
            <a:endParaRPr lang="ko-KR" altLang="en-US" sz="160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25000" lnSpcReduction="20000"/>
          </a:bodyPr>
          <a:lstStyle/>
          <a:p>
            <a:fld id="{01870596-DAFA-46D2-82A7-2B6B5F8E0EA4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884787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D4F440D1-06E0-4FFD-98BA-1C657DDBC5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7946" y="4062062"/>
            <a:ext cx="3269376" cy="2032142"/>
          </a:xfrm>
          <a:prstGeom prst="rect">
            <a:avLst/>
          </a:prstGeom>
          <a:ln w="6350">
            <a:solidFill>
              <a:srgbClr val="2379BF"/>
            </a:solidFill>
          </a:ln>
        </p:spPr>
      </p:pic>
      <p:sp>
        <p:nvSpPr>
          <p:cNvPr id="9" name="직사각형 8"/>
          <p:cNvSpPr/>
          <p:nvPr/>
        </p:nvSpPr>
        <p:spPr>
          <a:xfrm>
            <a:off x="1778064" y="1251698"/>
            <a:ext cx="5795627" cy="5509200"/>
          </a:xfrm>
          <a:prstGeom prst="rect">
            <a:avLst/>
          </a:prstGeom>
          <a:solidFill>
            <a:schemeClr val="bg2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98450"/>
            <a:r>
              <a:rPr lang="en-US" altLang="ko-KR" sz="1600" dirty="0">
                <a:latin typeface="+mj-lt"/>
              </a:rPr>
              <a:t>&lt;!DOCTYPE html&gt;</a:t>
            </a:r>
          </a:p>
          <a:p>
            <a:pPr defTabSz="198450"/>
            <a:r>
              <a:rPr lang="en-US" altLang="ko-KR" sz="1600" dirty="0">
                <a:latin typeface="+mj-lt"/>
              </a:rPr>
              <a:t>&lt;html&gt;</a:t>
            </a:r>
          </a:p>
          <a:p>
            <a:pPr defTabSz="198450"/>
            <a:r>
              <a:rPr lang="en-US" altLang="ko-KR" sz="1600" dirty="0">
                <a:latin typeface="+mj-lt"/>
              </a:rPr>
              <a:t>&lt;head&gt;</a:t>
            </a:r>
          </a:p>
          <a:p>
            <a:pPr defTabSz="198450"/>
            <a:r>
              <a:rPr lang="en-US" altLang="ko-KR" sz="1600" dirty="0"/>
              <a:t>&lt;meta charset=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</a:rPr>
              <a:t>"</a:t>
            </a:r>
            <a:r>
              <a:rPr lang="en-US" altLang="ko-KR" sz="1600" dirty="0" err="1"/>
              <a:t>utf</a:t>
            </a:r>
            <a:r>
              <a:rPr lang="en-US" altLang="ko-KR" sz="1600" dirty="0"/>
              <a:t>-8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</a:rPr>
              <a:t>"</a:t>
            </a:r>
            <a:r>
              <a:rPr lang="en-US" altLang="ko-KR" sz="1600" dirty="0"/>
              <a:t>&gt;</a:t>
            </a:r>
            <a:endParaRPr lang="en-US" altLang="ko-KR" sz="1600" dirty="0">
              <a:latin typeface="+mj-lt"/>
            </a:endParaRPr>
          </a:p>
          <a:p>
            <a:pPr defTabSz="198450"/>
            <a:r>
              <a:rPr lang="en-US" altLang="ko-KR" sz="1600" dirty="0">
                <a:latin typeface="+mj-lt"/>
              </a:rPr>
              <a:t>&lt;title&gt;while </a:t>
            </a:r>
            <a:r>
              <a:rPr lang="ko-KR" altLang="en-US" sz="1600" dirty="0">
                <a:latin typeface="+mj-lt"/>
              </a:rPr>
              <a:t>문</a:t>
            </a:r>
            <a:r>
              <a:rPr lang="en-US" altLang="ko-KR" sz="1600" dirty="0">
                <a:latin typeface="+mj-lt"/>
              </a:rPr>
              <a:t>&lt;/title&gt;</a:t>
            </a:r>
          </a:p>
          <a:p>
            <a:pPr defTabSz="198450"/>
            <a:r>
              <a:rPr lang="en-US" altLang="ko-KR" sz="1600" dirty="0">
                <a:latin typeface="+mj-lt"/>
              </a:rPr>
              <a:t>&lt;/head&gt;</a:t>
            </a:r>
          </a:p>
          <a:p>
            <a:pPr defTabSz="198450"/>
            <a:r>
              <a:rPr lang="en-US" altLang="ko-KR" sz="1600" dirty="0">
                <a:latin typeface="+mj-lt"/>
              </a:rPr>
              <a:t>&lt;body&gt;</a:t>
            </a:r>
          </a:p>
          <a:p>
            <a:pPr defTabSz="198450"/>
            <a:r>
              <a:rPr lang="en-US" altLang="ko-KR" sz="1600" dirty="0">
                <a:latin typeface="+mj-lt"/>
              </a:rPr>
              <a:t>&lt;h3&gt;while </a:t>
            </a:r>
            <a:r>
              <a:rPr lang="ko-KR" altLang="en-US" sz="1600" dirty="0">
                <a:latin typeface="+mj-lt"/>
              </a:rPr>
              <a:t>문으로 </a:t>
            </a:r>
            <a:r>
              <a:rPr lang="en-US" altLang="ko-KR" sz="1600" dirty="0">
                <a:latin typeface="+mj-lt"/>
              </a:rPr>
              <a:t>0</a:t>
            </a:r>
            <a:r>
              <a:rPr lang="ko-KR" altLang="en-US" sz="1600" dirty="0">
                <a:latin typeface="+mj-lt"/>
              </a:rPr>
              <a:t>에서 </a:t>
            </a:r>
            <a:r>
              <a:rPr lang="en-US" altLang="ko-KR" sz="1600" dirty="0">
                <a:latin typeface="+mj-lt"/>
              </a:rPr>
              <a:t>n</a:t>
            </a:r>
            <a:r>
              <a:rPr lang="ko-KR" altLang="en-US" sz="1600" dirty="0">
                <a:latin typeface="+mj-lt"/>
              </a:rPr>
              <a:t>까지 합</a:t>
            </a:r>
            <a:r>
              <a:rPr lang="en-US" altLang="ko-KR" sz="1600" dirty="0">
                <a:latin typeface="+mj-lt"/>
              </a:rPr>
              <a:t>&lt;/h3&gt;</a:t>
            </a:r>
          </a:p>
          <a:p>
            <a:pPr defTabSz="198450"/>
            <a:r>
              <a:rPr lang="en-US" altLang="ko-KR" sz="1600" dirty="0">
                <a:latin typeface="+mj-lt"/>
              </a:rPr>
              <a:t>&lt;</a:t>
            </a:r>
            <a:r>
              <a:rPr lang="en-US" altLang="ko-KR" sz="1600" dirty="0" err="1">
                <a:latin typeface="+mj-lt"/>
              </a:rPr>
              <a:t>hr</a:t>
            </a:r>
            <a:r>
              <a:rPr lang="en-US" altLang="ko-KR" sz="1600" dirty="0">
                <a:latin typeface="+mj-lt"/>
              </a:rPr>
              <a:t>&gt;</a:t>
            </a:r>
          </a:p>
          <a:p>
            <a:pPr defTabSz="198450"/>
            <a:r>
              <a:rPr lang="en-US" altLang="ko-KR" sz="1600" dirty="0">
                <a:latin typeface="+mj-lt"/>
              </a:rPr>
              <a:t>&lt;script&gt;</a:t>
            </a:r>
          </a:p>
          <a:p>
            <a:pPr defTabSz="198450"/>
            <a:r>
              <a:rPr lang="en-US" altLang="ko-KR" sz="1600" b="1" dirty="0">
                <a:latin typeface="+mj-lt"/>
              </a:rPr>
              <a:t>	</a:t>
            </a:r>
            <a:r>
              <a:rPr lang="en-US" altLang="ko-KR" sz="1600" b="1" kern="0" dirty="0">
                <a:solidFill>
                  <a:srgbClr val="000000"/>
                </a:solidFill>
                <a:latin typeface="+mj-ea"/>
              </a:rPr>
              <a:t>let</a:t>
            </a:r>
            <a:r>
              <a:rPr lang="ko-KR" altLang="en-US" sz="1600" b="1" dirty="0">
                <a:latin typeface="+mj-lt"/>
              </a:rPr>
              <a:t> </a:t>
            </a:r>
            <a:r>
              <a:rPr lang="en-US" altLang="ko-KR" sz="1600" b="1" dirty="0">
                <a:latin typeface="+mj-lt"/>
              </a:rPr>
              <a:t>n = prompt("0</a:t>
            </a:r>
            <a:r>
              <a:rPr lang="ko-KR" altLang="en-US" sz="1600" b="1" dirty="0">
                <a:latin typeface="+mj-lt"/>
              </a:rPr>
              <a:t>보다 큰 정수를 입력하세요</a:t>
            </a:r>
            <a:r>
              <a:rPr lang="en-US" altLang="ko-KR" sz="1600" b="1" dirty="0">
                <a:latin typeface="+mj-lt"/>
              </a:rPr>
              <a:t>", 0); </a:t>
            </a:r>
          </a:p>
          <a:p>
            <a:pPr defTabSz="198450"/>
            <a:r>
              <a:rPr lang="en-US" altLang="ko-KR" sz="1600" dirty="0">
                <a:latin typeface="+mj-lt"/>
              </a:rPr>
              <a:t>	n = </a:t>
            </a:r>
            <a:r>
              <a:rPr lang="en-US" altLang="ko-KR" sz="1600" dirty="0" err="1">
                <a:latin typeface="+mj-lt"/>
              </a:rPr>
              <a:t>parseInt</a:t>
            </a:r>
            <a:r>
              <a:rPr lang="en-US" altLang="ko-KR" sz="1600" dirty="0">
                <a:latin typeface="+mj-lt"/>
              </a:rPr>
              <a:t>(n); // </a:t>
            </a:r>
            <a:r>
              <a:rPr lang="ko-KR" altLang="en-US" sz="1600" dirty="0">
                <a:latin typeface="+mj-lt"/>
              </a:rPr>
              <a:t>문자열 </a:t>
            </a:r>
            <a:r>
              <a:rPr lang="en-US" altLang="ko-KR" sz="1600" dirty="0">
                <a:latin typeface="+mj-lt"/>
              </a:rPr>
              <a:t>n</a:t>
            </a:r>
            <a:r>
              <a:rPr lang="ko-KR" altLang="en-US" sz="1600" dirty="0">
                <a:latin typeface="+mj-lt"/>
              </a:rPr>
              <a:t>을 숫자로 바꿈</a:t>
            </a:r>
          </a:p>
          <a:p>
            <a:pPr defTabSz="198450"/>
            <a:endParaRPr lang="ko-KR" altLang="en-US" sz="1600" dirty="0">
              <a:latin typeface="+mj-lt"/>
            </a:endParaRPr>
          </a:p>
          <a:p>
            <a:pPr defTabSz="198450"/>
            <a:r>
              <a:rPr lang="en-US" altLang="ko-KR" sz="1600" b="1" dirty="0">
                <a:latin typeface="+mj-lt"/>
              </a:rPr>
              <a:t>	</a:t>
            </a:r>
            <a:r>
              <a:rPr lang="en-US" altLang="ko-KR" sz="1600" b="1" kern="0" dirty="0">
                <a:solidFill>
                  <a:srgbClr val="000000"/>
                </a:solidFill>
                <a:latin typeface="+mj-ea"/>
              </a:rPr>
              <a:t>let</a:t>
            </a:r>
            <a:r>
              <a:rPr lang="en-US" altLang="ko-KR" sz="1600" b="1" dirty="0">
                <a:latin typeface="+mj-lt"/>
              </a:rPr>
              <a:t> </a:t>
            </a:r>
            <a:r>
              <a:rPr lang="en-US" altLang="ko-KR" sz="1600" b="1" dirty="0" err="1">
                <a:latin typeface="+mj-lt"/>
              </a:rPr>
              <a:t>i</a:t>
            </a:r>
            <a:r>
              <a:rPr lang="en-US" altLang="ko-KR" sz="1600" b="1" dirty="0">
                <a:latin typeface="+mj-lt"/>
              </a:rPr>
              <a:t>=0, sum=0;</a:t>
            </a:r>
          </a:p>
          <a:p>
            <a:pPr defTabSz="198450"/>
            <a:r>
              <a:rPr lang="en-US" altLang="ko-KR" sz="1600" b="1" dirty="0">
                <a:latin typeface="+mj-lt"/>
              </a:rPr>
              <a:t>	while(</a:t>
            </a:r>
            <a:r>
              <a:rPr lang="en-US" altLang="ko-KR" sz="1600" b="1" dirty="0" err="1">
                <a:latin typeface="+mj-lt"/>
              </a:rPr>
              <a:t>i</a:t>
            </a:r>
            <a:r>
              <a:rPr lang="en-US" altLang="ko-KR" sz="1600" b="1" dirty="0">
                <a:latin typeface="+mj-lt"/>
              </a:rPr>
              <a:t>&lt;=n) { </a:t>
            </a:r>
            <a:r>
              <a:rPr lang="en-US" altLang="ko-KR" sz="1600" dirty="0">
                <a:latin typeface="+mj-lt"/>
              </a:rPr>
              <a:t>// </a:t>
            </a:r>
            <a:r>
              <a:rPr lang="en-US" altLang="ko-KR" sz="1600" dirty="0" err="1">
                <a:latin typeface="+mj-lt"/>
              </a:rPr>
              <a:t>i</a:t>
            </a:r>
            <a:r>
              <a:rPr lang="ko-KR" altLang="en-US" sz="1600" dirty="0">
                <a:latin typeface="+mj-lt"/>
              </a:rPr>
              <a:t>가 </a:t>
            </a:r>
            <a:r>
              <a:rPr lang="en-US" altLang="ko-KR" sz="1600" dirty="0">
                <a:latin typeface="+mj-lt"/>
              </a:rPr>
              <a:t>0</a:t>
            </a:r>
            <a:r>
              <a:rPr lang="ko-KR" altLang="en-US" sz="1600" dirty="0">
                <a:latin typeface="+mj-lt"/>
              </a:rPr>
              <a:t>에서 </a:t>
            </a:r>
            <a:r>
              <a:rPr lang="en-US" altLang="ko-KR" sz="1600" dirty="0">
                <a:latin typeface="+mj-lt"/>
              </a:rPr>
              <a:t>n</a:t>
            </a:r>
            <a:r>
              <a:rPr lang="ko-KR" altLang="en-US" sz="1600" dirty="0">
                <a:latin typeface="+mj-lt"/>
              </a:rPr>
              <a:t>까지 반복</a:t>
            </a:r>
          </a:p>
          <a:p>
            <a:pPr defTabSz="198450"/>
            <a:r>
              <a:rPr lang="en-US" altLang="ko-KR" sz="1600" dirty="0">
                <a:latin typeface="+mj-lt"/>
              </a:rPr>
              <a:t>		sum += </a:t>
            </a:r>
            <a:r>
              <a:rPr lang="en-US" altLang="ko-KR" sz="1600" dirty="0" err="1">
                <a:latin typeface="+mj-lt"/>
              </a:rPr>
              <a:t>i</a:t>
            </a:r>
            <a:r>
              <a:rPr lang="en-US" altLang="ko-KR" sz="1600" dirty="0">
                <a:latin typeface="+mj-lt"/>
              </a:rPr>
              <a:t>;</a:t>
            </a:r>
          </a:p>
          <a:p>
            <a:pPr defTabSz="198450"/>
            <a:r>
              <a:rPr lang="en-US" altLang="ko-KR" sz="1600" dirty="0">
                <a:latin typeface="+mj-lt"/>
              </a:rPr>
              <a:t>		</a:t>
            </a:r>
            <a:r>
              <a:rPr lang="en-US" altLang="ko-KR" sz="1600" dirty="0" err="1">
                <a:latin typeface="+mj-lt"/>
              </a:rPr>
              <a:t>i</a:t>
            </a:r>
            <a:r>
              <a:rPr lang="en-US" altLang="ko-KR" sz="1600" dirty="0">
                <a:latin typeface="+mj-lt"/>
              </a:rPr>
              <a:t>++;</a:t>
            </a:r>
          </a:p>
          <a:p>
            <a:pPr defTabSz="198450"/>
            <a:r>
              <a:rPr lang="en-US" altLang="ko-KR" sz="1600" dirty="0">
                <a:latin typeface="+mj-lt"/>
              </a:rPr>
              <a:t>	}</a:t>
            </a:r>
          </a:p>
          <a:p>
            <a:pPr defTabSz="198450"/>
            <a:r>
              <a:rPr lang="en-US" altLang="ko-KR" sz="1600" dirty="0">
                <a:latin typeface="+mj-lt"/>
              </a:rPr>
              <a:t>	</a:t>
            </a:r>
            <a:r>
              <a:rPr lang="en-US" altLang="ko-KR" sz="1600" dirty="0" err="1">
                <a:latin typeface="+mj-lt"/>
              </a:rPr>
              <a:t>document.write</a:t>
            </a:r>
            <a:r>
              <a:rPr lang="en-US" altLang="ko-KR" sz="1600" dirty="0">
                <a:latin typeface="+mj-lt"/>
              </a:rPr>
              <a:t>("0</a:t>
            </a:r>
            <a:r>
              <a:rPr lang="ko-KR" altLang="en-US" sz="1600" dirty="0">
                <a:latin typeface="+mj-lt"/>
              </a:rPr>
              <a:t>에서 </a:t>
            </a:r>
            <a:r>
              <a:rPr lang="en-US" altLang="ko-KR" sz="1600" dirty="0">
                <a:latin typeface="+mj-lt"/>
              </a:rPr>
              <a:t>"</a:t>
            </a:r>
            <a:r>
              <a:rPr lang="ko-KR" altLang="en-US" sz="1600" dirty="0">
                <a:latin typeface="+mj-lt"/>
              </a:rPr>
              <a:t> </a:t>
            </a:r>
            <a:r>
              <a:rPr lang="en-US" altLang="ko-KR" sz="1600" dirty="0">
                <a:latin typeface="+mj-lt"/>
              </a:rPr>
              <a:t>+ n + "</a:t>
            </a:r>
            <a:r>
              <a:rPr lang="ko-KR" altLang="en-US" sz="1600" dirty="0">
                <a:latin typeface="+mj-lt"/>
              </a:rPr>
              <a:t>까지 합은 </a:t>
            </a:r>
            <a:r>
              <a:rPr lang="en-US" altLang="ko-KR" sz="1600" dirty="0">
                <a:latin typeface="+mj-lt"/>
              </a:rPr>
              <a:t>"</a:t>
            </a:r>
            <a:r>
              <a:rPr lang="ko-KR" altLang="en-US" sz="1600" dirty="0">
                <a:latin typeface="+mj-lt"/>
              </a:rPr>
              <a:t> </a:t>
            </a:r>
            <a:r>
              <a:rPr lang="en-US" altLang="ko-KR" sz="1600" dirty="0">
                <a:latin typeface="+mj-lt"/>
              </a:rPr>
              <a:t>+ sum);</a:t>
            </a:r>
          </a:p>
          <a:p>
            <a:pPr defTabSz="198450"/>
            <a:r>
              <a:rPr lang="en-US" altLang="ko-KR" sz="1600" dirty="0">
                <a:latin typeface="+mj-lt"/>
              </a:rPr>
              <a:t>&lt;/script&gt;</a:t>
            </a:r>
          </a:p>
          <a:p>
            <a:pPr defTabSz="198450"/>
            <a:r>
              <a:rPr lang="en-US" altLang="ko-KR" sz="1600" dirty="0">
                <a:latin typeface="+mj-lt"/>
              </a:rPr>
              <a:t>&lt;/body&gt;</a:t>
            </a:r>
          </a:p>
          <a:p>
            <a:pPr defTabSz="198450"/>
            <a:r>
              <a:rPr lang="en-US" altLang="ko-KR" sz="1600" dirty="0">
                <a:latin typeface="+mj-lt"/>
              </a:rPr>
              <a:t>&lt;/html&gt;</a:t>
            </a:r>
            <a:endParaRPr lang="ko-KR" altLang="en-US" sz="1600" dirty="0">
              <a:latin typeface="+mj-lt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36899" y="49009"/>
            <a:ext cx="8568952" cy="597509"/>
          </a:xfrm>
        </p:spPr>
        <p:txBody>
          <a:bodyPr>
            <a:noAutofit/>
          </a:bodyPr>
          <a:lstStyle/>
          <a:p>
            <a:r>
              <a:rPr lang="ko-KR" altLang="en-US" sz="2800" dirty="0"/>
              <a:t>예제 </a:t>
            </a:r>
            <a:r>
              <a:rPr lang="en-US" altLang="ko-KR" sz="2800" dirty="0"/>
              <a:t>6–18 while </a:t>
            </a:r>
            <a:r>
              <a:rPr lang="ko-KR" altLang="en-US" sz="2800" dirty="0"/>
              <a:t>문으로 </a:t>
            </a:r>
            <a:r>
              <a:rPr lang="en-US" altLang="ko-KR" sz="2800" dirty="0"/>
              <a:t>0~n</a:t>
            </a:r>
            <a:r>
              <a:rPr lang="ko-KR" altLang="en-US" sz="2800" dirty="0"/>
              <a:t>까지의 합 구하기</a:t>
            </a:r>
          </a:p>
        </p:txBody>
      </p:sp>
      <p:sp>
        <p:nvSpPr>
          <p:cNvPr id="4" name="모서리가 둥근 사각형 설명선 3"/>
          <p:cNvSpPr/>
          <p:nvPr/>
        </p:nvSpPr>
        <p:spPr>
          <a:xfrm>
            <a:off x="2905051" y="3276575"/>
            <a:ext cx="2288891" cy="289938"/>
          </a:xfrm>
          <a:prstGeom prst="wedgeRoundRectCallout">
            <a:avLst>
              <a:gd name="adj1" fmla="val -62127"/>
              <a:gd name="adj2" fmla="val 11307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altLang="ko-KR" sz="1103" dirty="0"/>
              <a:t> prompt()</a:t>
            </a:r>
            <a:r>
              <a:rPr lang="ko-KR" altLang="en-US" sz="1103" dirty="0"/>
              <a:t>가 </a:t>
            </a:r>
            <a:r>
              <a:rPr lang="ko-KR" altLang="en-US" sz="1103" dirty="0" err="1"/>
              <a:t>리턴한</a:t>
            </a:r>
            <a:r>
              <a:rPr lang="ko-KR" altLang="en-US" sz="1103" dirty="0"/>
              <a:t> 것은 문자열 </a:t>
            </a:r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25000" lnSpcReduction="20000"/>
          </a:bodyPr>
          <a:lstStyle/>
          <a:p>
            <a:fld id="{01870596-DAFA-46D2-82A7-2B6B5F8E0EA4}" type="slidenum">
              <a:rPr lang="ko-KR" altLang="en-US" smtClean="0"/>
              <a:t>52</a:t>
            </a:fld>
            <a:endParaRPr lang="ko-KR" altLang="en-US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316CE578-29BB-4442-B535-238C84063A37}"/>
              </a:ext>
            </a:extLst>
          </p:cNvPr>
          <p:cNvGrpSpPr/>
          <p:nvPr/>
        </p:nvGrpSpPr>
        <p:grpSpPr>
          <a:xfrm>
            <a:off x="7716962" y="1795827"/>
            <a:ext cx="3947924" cy="1921160"/>
            <a:chOff x="5474898" y="1628800"/>
            <a:chExt cx="3580733" cy="1742476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0B7BE44B-3D00-4A01-A440-392506FD3E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50000"/>
            <a:stretch/>
          </p:blipFill>
          <p:spPr>
            <a:xfrm>
              <a:off x="5474898" y="1628800"/>
              <a:ext cx="2196305" cy="1742476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B6ED23DE-DC29-4F57-B0CC-A9F15AA856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3500"/>
            <a:stretch/>
          </p:blipFill>
          <p:spPr>
            <a:xfrm>
              <a:off x="7452320" y="1628800"/>
              <a:ext cx="1603311" cy="174247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7217373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2275514" y="1394890"/>
            <a:ext cx="5517195" cy="5509200"/>
          </a:xfrm>
          <a:prstGeom prst="rect">
            <a:avLst/>
          </a:prstGeom>
          <a:solidFill>
            <a:schemeClr val="bg2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98450"/>
            <a:r>
              <a:rPr lang="en-US" altLang="ko-KR" sz="1600" dirty="0">
                <a:latin typeface="+mj-lt"/>
              </a:rPr>
              <a:t>&lt;!DOCTYPE html&gt;</a:t>
            </a:r>
          </a:p>
          <a:p>
            <a:pPr defTabSz="198450"/>
            <a:r>
              <a:rPr lang="en-US" altLang="ko-KR" sz="1600" dirty="0">
                <a:latin typeface="+mj-lt"/>
              </a:rPr>
              <a:t>&lt;html&gt;</a:t>
            </a:r>
          </a:p>
          <a:p>
            <a:pPr defTabSz="198450"/>
            <a:r>
              <a:rPr lang="en-US" altLang="ko-KR" sz="1600" dirty="0">
                <a:latin typeface="+mj-lt"/>
              </a:rPr>
              <a:t>&lt;head&gt;</a:t>
            </a:r>
          </a:p>
          <a:p>
            <a:pPr defTabSz="198450"/>
            <a:r>
              <a:rPr lang="en-US" altLang="ko-KR" sz="1600" dirty="0"/>
              <a:t>&lt;meta charset=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</a:rPr>
              <a:t>"</a:t>
            </a:r>
            <a:r>
              <a:rPr lang="en-US" altLang="ko-KR" sz="1600" dirty="0" err="1"/>
              <a:t>utf</a:t>
            </a:r>
            <a:r>
              <a:rPr lang="en-US" altLang="ko-KR" sz="1600" dirty="0"/>
              <a:t>-8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</a:rPr>
              <a:t>"</a:t>
            </a:r>
            <a:r>
              <a:rPr lang="en-US" altLang="ko-KR" sz="1600" dirty="0"/>
              <a:t>&gt;</a:t>
            </a:r>
            <a:endParaRPr lang="en-US" altLang="ko-KR" sz="1600" dirty="0">
              <a:latin typeface="+mj-lt"/>
            </a:endParaRPr>
          </a:p>
          <a:p>
            <a:pPr defTabSz="198450"/>
            <a:r>
              <a:rPr lang="en-US" altLang="ko-KR" sz="1600" dirty="0">
                <a:latin typeface="+mj-lt"/>
              </a:rPr>
              <a:t>&lt;title&gt;do-while </a:t>
            </a:r>
            <a:r>
              <a:rPr lang="ko-KR" altLang="en-US" sz="1600" dirty="0">
                <a:latin typeface="+mj-lt"/>
              </a:rPr>
              <a:t>문</a:t>
            </a:r>
            <a:r>
              <a:rPr lang="en-US" altLang="ko-KR" sz="1600" dirty="0">
                <a:latin typeface="+mj-lt"/>
              </a:rPr>
              <a:t>&lt;/title&gt;</a:t>
            </a:r>
          </a:p>
          <a:p>
            <a:pPr defTabSz="198450"/>
            <a:r>
              <a:rPr lang="en-US" altLang="ko-KR" sz="1600" dirty="0">
                <a:latin typeface="+mj-lt"/>
              </a:rPr>
              <a:t>&lt;/head&gt;</a:t>
            </a:r>
          </a:p>
          <a:p>
            <a:pPr defTabSz="198450"/>
            <a:r>
              <a:rPr lang="en-US" altLang="ko-KR" sz="1600" dirty="0">
                <a:latin typeface="+mj-lt"/>
              </a:rPr>
              <a:t>&lt;body&gt;</a:t>
            </a:r>
          </a:p>
          <a:p>
            <a:pPr defTabSz="198450"/>
            <a:r>
              <a:rPr lang="en-US" altLang="ko-KR" sz="1600" dirty="0">
                <a:latin typeface="+mj-lt"/>
              </a:rPr>
              <a:t>&lt;h3&gt;do-while </a:t>
            </a:r>
            <a:r>
              <a:rPr lang="ko-KR" altLang="en-US" sz="1600" dirty="0">
                <a:latin typeface="+mj-lt"/>
              </a:rPr>
              <a:t>문으로 </a:t>
            </a:r>
            <a:r>
              <a:rPr lang="en-US" altLang="ko-KR" sz="1600" dirty="0">
                <a:latin typeface="+mj-lt"/>
              </a:rPr>
              <a:t>0</a:t>
            </a:r>
            <a:r>
              <a:rPr lang="ko-KR" altLang="en-US" sz="1600" dirty="0">
                <a:latin typeface="+mj-lt"/>
              </a:rPr>
              <a:t>에서 </a:t>
            </a:r>
            <a:r>
              <a:rPr lang="en-US" altLang="ko-KR" sz="1600" dirty="0">
                <a:latin typeface="+mj-lt"/>
              </a:rPr>
              <a:t>n</a:t>
            </a:r>
            <a:r>
              <a:rPr lang="ko-KR" altLang="en-US" sz="1600" dirty="0">
                <a:latin typeface="+mj-lt"/>
              </a:rPr>
              <a:t>까지 합</a:t>
            </a:r>
            <a:r>
              <a:rPr lang="en-US" altLang="ko-KR" sz="1600" dirty="0">
                <a:latin typeface="+mj-lt"/>
              </a:rPr>
              <a:t>&lt;/h3&gt;</a:t>
            </a:r>
          </a:p>
          <a:p>
            <a:pPr defTabSz="198450"/>
            <a:r>
              <a:rPr lang="en-US" altLang="ko-KR" sz="1600" dirty="0">
                <a:latin typeface="+mj-lt"/>
              </a:rPr>
              <a:t>&lt;</a:t>
            </a:r>
            <a:r>
              <a:rPr lang="en-US" altLang="ko-KR" sz="1600" dirty="0" err="1">
                <a:latin typeface="+mj-lt"/>
              </a:rPr>
              <a:t>hr</a:t>
            </a:r>
            <a:r>
              <a:rPr lang="en-US" altLang="ko-KR" sz="1600" dirty="0">
                <a:latin typeface="+mj-lt"/>
              </a:rPr>
              <a:t>&gt;</a:t>
            </a:r>
          </a:p>
          <a:p>
            <a:pPr defTabSz="198450"/>
            <a:r>
              <a:rPr lang="en-US" altLang="ko-KR" sz="1600" dirty="0">
                <a:latin typeface="+mj-lt"/>
              </a:rPr>
              <a:t>&lt;script&gt;</a:t>
            </a:r>
          </a:p>
          <a:p>
            <a:pPr defTabSz="198450"/>
            <a:r>
              <a:rPr lang="en-US" altLang="ko-KR" sz="1600" b="1" dirty="0">
                <a:latin typeface="+mj-lt"/>
              </a:rPr>
              <a:t>	</a:t>
            </a:r>
            <a:r>
              <a:rPr lang="en-US" altLang="ko-KR" sz="1600" b="1" kern="0" dirty="0">
                <a:solidFill>
                  <a:srgbClr val="000000"/>
                </a:solidFill>
                <a:latin typeface="+mj-ea"/>
              </a:rPr>
              <a:t>let</a:t>
            </a:r>
            <a:r>
              <a:rPr lang="ko-KR" altLang="en-US" sz="1600" b="1" dirty="0">
                <a:latin typeface="+mj-lt"/>
              </a:rPr>
              <a:t> </a:t>
            </a:r>
            <a:r>
              <a:rPr lang="en-US" altLang="ko-KR" sz="1600" b="1" dirty="0">
                <a:latin typeface="+mj-lt"/>
              </a:rPr>
              <a:t>n = prompt("0</a:t>
            </a:r>
            <a:r>
              <a:rPr lang="ko-KR" altLang="en-US" sz="1600" b="1" dirty="0">
                <a:latin typeface="+mj-lt"/>
              </a:rPr>
              <a:t>보다 큰 정수를 입력하세요</a:t>
            </a:r>
            <a:r>
              <a:rPr lang="en-US" altLang="ko-KR" sz="1600" b="1" dirty="0">
                <a:latin typeface="+mj-lt"/>
              </a:rPr>
              <a:t>", 0); </a:t>
            </a:r>
          </a:p>
          <a:p>
            <a:pPr defTabSz="198450"/>
            <a:r>
              <a:rPr lang="en-US" altLang="ko-KR" sz="1600" dirty="0">
                <a:latin typeface="+mj-lt"/>
              </a:rPr>
              <a:t>	n = </a:t>
            </a:r>
            <a:r>
              <a:rPr lang="en-US" altLang="ko-KR" sz="1600" dirty="0" err="1">
                <a:latin typeface="+mj-lt"/>
              </a:rPr>
              <a:t>parseInt</a:t>
            </a:r>
            <a:r>
              <a:rPr lang="en-US" altLang="ko-KR" sz="1600" dirty="0">
                <a:latin typeface="+mj-lt"/>
              </a:rPr>
              <a:t>(n); // </a:t>
            </a:r>
            <a:r>
              <a:rPr lang="ko-KR" altLang="en-US" sz="1600" dirty="0">
                <a:latin typeface="+mj-lt"/>
              </a:rPr>
              <a:t>문자열 </a:t>
            </a:r>
            <a:r>
              <a:rPr lang="en-US" altLang="ko-KR" sz="1600" dirty="0">
                <a:latin typeface="+mj-lt"/>
              </a:rPr>
              <a:t>n</a:t>
            </a:r>
            <a:r>
              <a:rPr lang="ko-KR" altLang="en-US" sz="1600" dirty="0">
                <a:latin typeface="+mj-lt"/>
              </a:rPr>
              <a:t>을 숫자로 바꿈</a:t>
            </a:r>
          </a:p>
          <a:p>
            <a:pPr defTabSz="198450"/>
            <a:endParaRPr lang="ko-KR" altLang="en-US" sz="1600" dirty="0">
              <a:latin typeface="+mj-lt"/>
            </a:endParaRPr>
          </a:p>
          <a:p>
            <a:pPr defTabSz="198450"/>
            <a:r>
              <a:rPr lang="en-US" altLang="ko-KR" sz="1600" b="1" dirty="0">
                <a:latin typeface="+mj-lt"/>
              </a:rPr>
              <a:t>	let </a:t>
            </a:r>
            <a:r>
              <a:rPr lang="en-US" altLang="ko-KR" sz="1600" b="1" dirty="0" err="1">
                <a:latin typeface="+mj-lt"/>
              </a:rPr>
              <a:t>i</a:t>
            </a:r>
            <a:r>
              <a:rPr lang="en-US" altLang="ko-KR" sz="1600" b="1" dirty="0">
                <a:latin typeface="+mj-lt"/>
              </a:rPr>
              <a:t>=0, sum=0;</a:t>
            </a:r>
          </a:p>
          <a:p>
            <a:pPr defTabSz="198450"/>
            <a:r>
              <a:rPr lang="en-US" altLang="ko-KR" sz="1600" b="1" dirty="0">
                <a:latin typeface="+mj-lt"/>
              </a:rPr>
              <a:t>	do { </a:t>
            </a:r>
          </a:p>
          <a:p>
            <a:pPr defTabSz="198450"/>
            <a:r>
              <a:rPr lang="en-US" altLang="ko-KR" sz="1600" dirty="0">
                <a:latin typeface="+mj-lt"/>
              </a:rPr>
              <a:t>		sum += </a:t>
            </a:r>
            <a:r>
              <a:rPr lang="en-US" altLang="ko-KR" sz="1600" dirty="0" err="1">
                <a:latin typeface="+mj-lt"/>
              </a:rPr>
              <a:t>i</a:t>
            </a:r>
            <a:r>
              <a:rPr lang="en-US" altLang="ko-KR" sz="1600" dirty="0">
                <a:latin typeface="+mj-lt"/>
              </a:rPr>
              <a:t>;</a:t>
            </a:r>
          </a:p>
          <a:p>
            <a:pPr defTabSz="198450"/>
            <a:r>
              <a:rPr lang="en-US" altLang="ko-KR" sz="1600" dirty="0">
                <a:latin typeface="+mj-lt"/>
              </a:rPr>
              <a:t>		</a:t>
            </a:r>
            <a:r>
              <a:rPr lang="en-US" altLang="ko-KR" sz="1600" dirty="0" err="1">
                <a:latin typeface="+mj-lt"/>
              </a:rPr>
              <a:t>i</a:t>
            </a:r>
            <a:r>
              <a:rPr lang="en-US" altLang="ko-KR" sz="1600" dirty="0">
                <a:latin typeface="+mj-lt"/>
              </a:rPr>
              <a:t>++;</a:t>
            </a:r>
          </a:p>
          <a:p>
            <a:pPr defTabSz="198450"/>
            <a:r>
              <a:rPr lang="en-US" altLang="ko-KR" sz="1600" dirty="0">
                <a:latin typeface="+mj-lt"/>
              </a:rPr>
              <a:t>	</a:t>
            </a:r>
            <a:r>
              <a:rPr lang="en-US" altLang="ko-KR" sz="1600" b="1" dirty="0">
                <a:latin typeface="+mj-lt"/>
              </a:rPr>
              <a:t>}</a:t>
            </a:r>
            <a:r>
              <a:rPr lang="en-US" altLang="ko-KR" sz="1600" dirty="0">
                <a:latin typeface="+mj-lt"/>
              </a:rPr>
              <a:t> </a:t>
            </a:r>
            <a:r>
              <a:rPr lang="en-US" altLang="ko-KR" sz="1600" b="1" dirty="0">
                <a:latin typeface="+mj-lt"/>
              </a:rPr>
              <a:t>while(</a:t>
            </a:r>
            <a:r>
              <a:rPr lang="en-US" altLang="ko-KR" sz="1600" b="1" dirty="0" err="1">
                <a:latin typeface="+mj-lt"/>
              </a:rPr>
              <a:t>i</a:t>
            </a:r>
            <a:r>
              <a:rPr lang="en-US" altLang="ko-KR" sz="1600" b="1" dirty="0">
                <a:latin typeface="+mj-lt"/>
              </a:rPr>
              <a:t>&lt;=n); // </a:t>
            </a:r>
            <a:r>
              <a:rPr lang="en-US" altLang="ko-KR" sz="1600" b="1" dirty="0" err="1">
                <a:latin typeface="+mj-lt"/>
              </a:rPr>
              <a:t>i</a:t>
            </a:r>
            <a:r>
              <a:rPr lang="ko-KR" altLang="en-US" sz="1600" b="1" dirty="0">
                <a:latin typeface="+mj-lt"/>
              </a:rPr>
              <a:t>가 </a:t>
            </a:r>
            <a:r>
              <a:rPr lang="en-US" altLang="ko-KR" sz="1600" b="1" dirty="0">
                <a:latin typeface="+mj-lt"/>
              </a:rPr>
              <a:t>0~n</a:t>
            </a:r>
            <a:r>
              <a:rPr lang="ko-KR" altLang="en-US" sz="1600" b="1" dirty="0">
                <a:latin typeface="+mj-lt"/>
              </a:rPr>
              <a:t>까지 반복  </a:t>
            </a:r>
          </a:p>
          <a:p>
            <a:pPr defTabSz="198450"/>
            <a:r>
              <a:rPr lang="en-US" altLang="ko-KR" sz="1600" dirty="0">
                <a:latin typeface="+mj-lt"/>
              </a:rPr>
              <a:t>	</a:t>
            </a:r>
            <a:r>
              <a:rPr lang="en-US" altLang="ko-KR" sz="1600" dirty="0" err="1">
                <a:latin typeface="+mj-lt"/>
              </a:rPr>
              <a:t>document.write</a:t>
            </a:r>
            <a:r>
              <a:rPr lang="en-US" altLang="ko-KR" sz="1600" dirty="0">
                <a:latin typeface="+mj-lt"/>
              </a:rPr>
              <a:t>("0</a:t>
            </a:r>
            <a:r>
              <a:rPr lang="ko-KR" altLang="en-US" sz="1600" dirty="0">
                <a:latin typeface="+mj-lt"/>
              </a:rPr>
              <a:t>에서 </a:t>
            </a:r>
            <a:r>
              <a:rPr lang="en-US" altLang="ko-KR" sz="1600" dirty="0">
                <a:latin typeface="+mj-lt"/>
              </a:rPr>
              <a:t>"</a:t>
            </a:r>
            <a:r>
              <a:rPr lang="ko-KR" altLang="en-US" sz="1600" dirty="0">
                <a:latin typeface="+mj-lt"/>
              </a:rPr>
              <a:t> </a:t>
            </a:r>
            <a:r>
              <a:rPr lang="en-US" altLang="ko-KR" sz="1600" dirty="0">
                <a:latin typeface="+mj-lt"/>
              </a:rPr>
              <a:t>+ n + "</a:t>
            </a:r>
            <a:r>
              <a:rPr lang="ko-KR" altLang="en-US" sz="1600" dirty="0">
                <a:latin typeface="+mj-lt"/>
              </a:rPr>
              <a:t>까지 합은 </a:t>
            </a:r>
            <a:r>
              <a:rPr lang="en-US" altLang="ko-KR" sz="1600" dirty="0">
                <a:latin typeface="+mj-lt"/>
              </a:rPr>
              <a:t>"</a:t>
            </a:r>
            <a:r>
              <a:rPr lang="ko-KR" altLang="en-US" sz="1600" dirty="0">
                <a:latin typeface="+mj-lt"/>
              </a:rPr>
              <a:t> </a:t>
            </a:r>
            <a:r>
              <a:rPr lang="en-US" altLang="ko-KR" sz="1600" dirty="0">
                <a:latin typeface="+mj-lt"/>
              </a:rPr>
              <a:t>+ sum);</a:t>
            </a:r>
          </a:p>
          <a:p>
            <a:pPr defTabSz="198450"/>
            <a:r>
              <a:rPr lang="en-US" altLang="ko-KR" sz="1600" dirty="0">
                <a:latin typeface="+mj-lt"/>
              </a:rPr>
              <a:t>&lt;/script&gt;</a:t>
            </a:r>
          </a:p>
          <a:p>
            <a:pPr defTabSz="198450"/>
            <a:r>
              <a:rPr lang="en-US" altLang="ko-KR" sz="1600" dirty="0">
                <a:latin typeface="+mj-lt"/>
              </a:rPr>
              <a:t>&lt;/body&gt;</a:t>
            </a:r>
          </a:p>
          <a:p>
            <a:pPr defTabSz="198450"/>
            <a:r>
              <a:rPr lang="en-US" altLang="ko-KR" sz="1600" dirty="0">
                <a:latin typeface="+mj-lt"/>
              </a:rPr>
              <a:t>&lt;/html&gt;</a:t>
            </a:r>
            <a:endParaRPr lang="ko-KR" altLang="en-US" sz="1600" dirty="0">
              <a:latin typeface="+mj-lt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7BBB328-8009-44F0-A25C-7D7F31522C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651" y="4149490"/>
            <a:ext cx="3345766" cy="1928378"/>
          </a:xfrm>
          <a:prstGeom prst="rect">
            <a:avLst/>
          </a:prstGeom>
          <a:ln w="6350">
            <a:solidFill>
              <a:srgbClr val="2379BF"/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6-19 do-while </a:t>
            </a:r>
            <a:r>
              <a:rPr lang="ko-KR" altLang="en-US" dirty="0"/>
              <a:t>문으로 </a:t>
            </a:r>
            <a:r>
              <a:rPr lang="en-US" altLang="ko-KR" dirty="0"/>
              <a:t>0~n</a:t>
            </a:r>
            <a:r>
              <a:rPr lang="ko-KR" altLang="en-US" dirty="0"/>
              <a:t>까지 합 구하기</a:t>
            </a:r>
          </a:p>
        </p:txBody>
      </p:sp>
      <p:sp>
        <p:nvSpPr>
          <p:cNvPr id="10" name="모서리가 둥근 사각형 설명선 9"/>
          <p:cNvSpPr/>
          <p:nvPr/>
        </p:nvSpPr>
        <p:spPr>
          <a:xfrm>
            <a:off x="3337099" y="3420591"/>
            <a:ext cx="2288891" cy="289938"/>
          </a:xfrm>
          <a:prstGeom prst="wedgeRoundRectCallout">
            <a:avLst>
              <a:gd name="adj1" fmla="val -62127"/>
              <a:gd name="adj2" fmla="val 11307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altLang="ko-KR" sz="1103" dirty="0"/>
              <a:t> prompt()</a:t>
            </a:r>
            <a:r>
              <a:rPr lang="ko-KR" altLang="en-US" sz="1103" dirty="0"/>
              <a:t>가 </a:t>
            </a:r>
            <a:r>
              <a:rPr lang="ko-KR" altLang="en-US" sz="1103" dirty="0" err="1"/>
              <a:t>리턴한</a:t>
            </a:r>
            <a:r>
              <a:rPr lang="ko-KR" altLang="en-US" sz="1103" dirty="0"/>
              <a:t> 것은 문자열 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25000" lnSpcReduction="20000"/>
          </a:bodyPr>
          <a:lstStyle/>
          <a:p>
            <a:fld id="{01870596-DAFA-46D2-82A7-2B6B5F8E0EA4}" type="slidenum">
              <a:rPr lang="ko-KR" altLang="en-US" smtClean="0"/>
              <a:t>53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E8CE0E3-22B2-4C8F-81D7-461E19A202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9512" y="1932258"/>
            <a:ext cx="3947924" cy="1910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98940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반복문</a:t>
            </a:r>
            <a:r>
              <a:rPr lang="ko-KR" altLang="en-US" dirty="0"/>
              <a:t> 내의 </a:t>
            </a:r>
            <a:r>
              <a:rPr lang="en-US" altLang="ko-KR" dirty="0"/>
              <a:t>break </a:t>
            </a:r>
            <a:r>
              <a:rPr lang="ko-KR" altLang="en-US" dirty="0"/>
              <a:t>문과 </a:t>
            </a:r>
            <a:r>
              <a:rPr lang="en-US" altLang="ko-KR" dirty="0"/>
              <a:t>continue </a:t>
            </a:r>
            <a:r>
              <a:rPr lang="ko-KR" altLang="en-US" dirty="0"/>
              <a:t>문</a:t>
            </a:r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2027830" y="1336764"/>
            <a:ext cx="9662197" cy="5557451"/>
          </a:xfrm>
        </p:spPr>
        <p:txBody>
          <a:bodyPr>
            <a:normAutofit/>
          </a:bodyPr>
          <a:lstStyle/>
          <a:p>
            <a:r>
              <a:rPr lang="en-US" altLang="ko-KR" sz="2400" dirty="0"/>
              <a:t>break </a:t>
            </a:r>
            <a:r>
              <a:rPr lang="ko-KR" altLang="en-US" sz="2400" dirty="0"/>
              <a:t>문 </a:t>
            </a:r>
            <a:r>
              <a:rPr lang="en-US" altLang="ko-KR" sz="2400" dirty="0"/>
              <a:t>: </a:t>
            </a:r>
            <a:r>
              <a:rPr lang="ko-KR" altLang="en-US" sz="2400" dirty="0"/>
              <a:t>가장 안쪽 </a:t>
            </a:r>
            <a:r>
              <a:rPr lang="ko-KR" altLang="en-US" sz="2400" dirty="0" err="1"/>
              <a:t>반복문</a:t>
            </a:r>
            <a:r>
              <a:rPr lang="ko-KR" altLang="en-US" sz="2400" dirty="0"/>
              <a:t> 하나만 벗어나도록 제어</a:t>
            </a:r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r>
              <a:rPr lang="en-US" altLang="ko-KR" sz="2400" dirty="0"/>
              <a:t>continue </a:t>
            </a:r>
            <a:r>
              <a:rPr lang="ko-KR" altLang="en-US" sz="2400" dirty="0"/>
              <a:t>문 </a:t>
            </a:r>
            <a:r>
              <a:rPr lang="en-US" altLang="ko-KR" sz="2400" dirty="0"/>
              <a:t>: </a:t>
            </a:r>
            <a:r>
              <a:rPr lang="ko-KR" altLang="en-US" sz="2400" dirty="0"/>
              <a:t>반복 코드 실행</a:t>
            </a:r>
            <a:r>
              <a:rPr lang="en-US" altLang="ko-KR" sz="2400" dirty="0"/>
              <a:t> </a:t>
            </a:r>
            <a:r>
              <a:rPr lang="ko-KR" altLang="en-US" sz="2400" dirty="0"/>
              <a:t>중단</a:t>
            </a:r>
            <a:r>
              <a:rPr lang="en-US" altLang="ko-KR" sz="2400" dirty="0"/>
              <a:t>,</a:t>
            </a:r>
            <a:r>
              <a:rPr lang="ko-KR" altLang="en-US" sz="2400" dirty="0"/>
              <a:t> 다음 반복으로 점프</a:t>
            </a:r>
            <a:endParaRPr lang="en-US" altLang="ko-KR" sz="2400" dirty="0"/>
          </a:p>
          <a:p>
            <a:endParaRPr lang="ko-KR" altLang="en-US" sz="2400" dirty="0"/>
          </a:p>
          <a:p>
            <a:pPr lvl="1"/>
            <a:endParaRPr lang="ko-KR" altLang="en-US" sz="2000" dirty="0"/>
          </a:p>
        </p:txBody>
      </p:sp>
      <p:sp>
        <p:nvSpPr>
          <p:cNvPr id="4" name="직사각형 3"/>
          <p:cNvSpPr/>
          <p:nvPr/>
        </p:nvSpPr>
        <p:spPr>
          <a:xfrm>
            <a:off x="3416398" y="2113397"/>
            <a:ext cx="2064196" cy="2002093"/>
          </a:xfrm>
          <a:prstGeom prst="rect">
            <a:avLst/>
          </a:prstGeom>
          <a:solidFill>
            <a:schemeClr val="bg2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noAutofit/>
          </a:bodyPr>
          <a:lstStyle/>
          <a:p>
            <a:pPr defTabSz="198450"/>
            <a:r>
              <a:rPr lang="en-US" altLang="ko-KR" sz="1544" b="1" dirty="0"/>
              <a:t>for( … ) </a:t>
            </a:r>
            <a:r>
              <a:rPr lang="en-US" altLang="ko-KR" sz="1544" dirty="0"/>
              <a:t>{</a:t>
            </a:r>
          </a:p>
          <a:p>
            <a:pPr defTabSz="198450"/>
            <a:r>
              <a:rPr lang="en-US" altLang="ko-KR" sz="1544" dirty="0"/>
              <a:t>	.................</a:t>
            </a:r>
          </a:p>
          <a:p>
            <a:pPr defTabSz="198450"/>
            <a:r>
              <a:rPr lang="en-US" altLang="ko-KR" sz="1544" dirty="0"/>
              <a:t>	</a:t>
            </a:r>
            <a:r>
              <a:rPr lang="en-US" altLang="ko-KR" sz="1544" b="1" dirty="0"/>
              <a:t>break;</a:t>
            </a:r>
          </a:p>
          <a:p>
            <a:pPr defTabSz="198450"/>
            <a:r>
              <a:rPr lang="en-US" altLang="ko-KR" sz="1544" dirty="0"/>
              <a:t>	.................</a:t>
            </a:r>
          </a:p>
          <a:p>
            <a:pPr defTabSz="198450"/>
            <a:r>
              <a:rPr lang="en-US" altLang="ko-KR" sz="1544" dirty="0"/>
              <a:t>}</a:t>
            </a:r>
          </a:p>
          <a:p>
            <a:pPr defTabSz="198450"/>
            <a:r>
              <a:rPr lang="en-US" altLang="ko-KR" sz="1544" dirty="0"/>
              <a:t>................</a:t>
            </a:r>
          </a:p>
          <a:p>
            <a:pPr defTabSz="198450"/>
            <a:r>
              <a:rPr lang="en-US" altLang="ko-KR" sz="1544" dirty="0"/>
              <a:t>................</a:t>
            </a:r>
          </a:p>
          <a:p>
            <a:pPr defTabSz="198450"/>
            <a:r>
              <a:rPr lang="en-US" altLang="ko-KR" sz="1544" dirty="0"/>
              <a:t>................</a:t>
            </a:r>
          </a:p>
          <a:p>
            <a:pPr defTabSz="198450"/>
            <a:endParaRPr lang="en-US" altLang="ko-KR" sz="1544" dirty="0"/>
          </a:p>
          <a:p>
            <a:pPr defTabSz="198450"/>
            <a:endParaRPr lang="ko-KR" altLang="en-US" sz="1544" dirty="0"/>
          </a:p>
        </p:txBody>
      </p:sp>
      <p:sp>
        <p:nvSpPr>
          <p:cNvPr id="5" name="직사각형 4"/>
          <p:cNvSpPr/>
          <p:nvPr/>
        </p:nvSpPr>
        <p:spPr>
          <a:xfrm>
            <a:off x="6036340" y="2113397"/>
            <a:ext cx="2590548" cy="1993366"/>
          </a:xfrm>
          <a:prstGeom prst="rect">
            <a:avLst/>
          </a:prstGeom>
          <a:solidFill>
            <a:schemeClr val="bg2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98450"/>
            <a:r>
              <a:rPr lang="en-US" altLang="ko-KR" sz="1544" b="1" dirty="0"/>
              <a:t>for( … ) </a:t>
            </a:r>
            <a:r>
              <a:rPr lang="en-US" altLang="ko-KR" sz="1544" dirty="0"/>
              <a:t>{</a:t>
            </a:r>
          </a:p>
          <a:p>
            <a:pPr defTabSz="198450"/>
            <a:r>
              <a:rPr lang="en-US" altLang="ko-KR" sz="1544" dirty="0"/>
              <a:t>	</a:t>
            </a:r>
            <a:r>
              <a:rPr lang="en-US" altLang="ko-KR" sz="1544" b="1" dirty="0"/>
              <a:t>while( … ) </a:t>
            </a:r>
            <a:r>
              <a:rPr lang="en-US" altLang="ko-KR" sz="1544" dirty="0"/>
              <a:t>{</a:t>
            </a:r>
          </a:p>
          <a:p>
            <a:pPr defTabSz="198450"/>
            <a:r>
              <a:rPr lang="en-US" altLang="ko-KR" sz="1544" dirty="0"/>
              <a:t>		.................</a:t>
            </a:r>
          </a:p>
          <a:p>
            <a:pPr defTabSz="198450"/>
            <a:r>
              <a:rPr lang="en-US" altLang="ko-KR" sz="1544" dirty="0"/>
              <a:t>		</a:t>
            </a:r>
            <a:r>
              <a:rPr lang="en-US" altLang="ko-KR" sz="1544" b="1" dirty="0"/>
              <a:t>break;</a:t>
            </a:r>
          </a:p>
          <a:p>
            <a:pPr defTabSz="198450"/>
            <a:r>
              <a:rPr lang="en-US" altLang="ko-KR" sz="1544" dirty="0"/>
              <a:t>		.................</a:t>
            </a:r>
          </a:p>
          <a:p>
            <a:pPr defTabSz="198450"/>
            <a:r>
              <a:rPr lang="en-US" altLang="ko-KR" sz="1544" dirty="0"/>
              <a:t>	}</a:t>
            </a:r>
          </a:p>
          <a:p>
            <a:pPr defTabSz="198450"/>
            <a:r>
              <a:rPr lang="en-US" altLang="ko-KR" sz="1544" dirty="0"/>
              <a:t>	.................</a:t>
            </a:r>
          </a:p>
          <a:p>
            <a:pPr defTabSz="198450"/>
            <a:r>
              <a:rPr lang="en-US" altLang="ko-KR" sz="1544" dirty="0"/>
              <a:t>}</a:t>
            </a:r>
          </a:p>
        </p:txBody>
      </p:sp>
      <p:sp>
        <p:nvSpPr>
          <p:cNvPr id="6" name="자유형 5"/>
          <p:cNvSpPr/>
          <p:nvPr/>
        </p:nvSpPr>
        <p:spPr>
          <a:xfrm>
            <a:off x="3501772" y="2748375"/>
            <a:ext cx="1473850" cy="784131"/>
          </a:xfrm>
          <a:custGeom>
            <a:avLst/>
            <a:gdLst>
              <a:gd name="connsiteX0" fmla="*/ 772271 w 1336769"/>
              <a:gd name="connsiteY0" fmla="*/ 0 h 711200"/>
              <a:gd name="connsiteX1" fmla="*/ 1300591 w 1336769"/>
              <a:gd name="connsiteY1" fmla="*/ 50800 h 711200"/>
              <a:gd name="connsiteX2" fmla="*/ 1168511 w 1336769"/>
              <a:gd name="connsiteY2" fmla="*/ 284480 h 711200"/>
              <a:gd name="connsiteX3" fmla="*/ 193151 w 1336769"/>
              <a:gd name="connsiteY3" fmla="*/ 558800 h 711200"/>
              <a:gd name="connsiteX4" fmla="*/ 111 w 1336769"/>
              <a:gd name="connsiteY4" fmla="*/ 711200 h 71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36769" h="711200">
                <a:moveTo>
                  <a:pt x="772271" y="0"/>
                </a:moveTo>
                <a:cubicBezTo>
                  <a:pt x="1003411" y="1693"/>
                  <a:pt x="1234551" y="3387"/>
                  <a:pt x="1300591" y="50800"/>
                </a:cubicBezTo>
                <a:cubicBezTo>
                  <a:pt x="1366631" y="98213"/>
                  <a:pt x="1353084" y="199813"/>
                  <a:pt x="1168511" y="284480"/>
                </a:cubicBezTo>
                <a:cubicBezTo>
                  <a:pt x="983938" y="369147"/>
                  <a:pt x="387884" y="487680"/>
                  <a:pt x="193151" y="558800"/>
                </a:cubicBezTo>
                <a:cubicBezTo>
                  <a:pt x="-1582" y="629920"/>
                  <a:pt x="-736" y="670560"/>
                  <a:pt x="111" y="711200"/>
                </a:cubicBezTo>
              </a:path>
            </a:pathLst>
          </a:custGeom>
          <a:solidFill>
            <a:schemeClr val="bg2"/>
          </a:solidFill>
          <a:ln w="952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315"/>
          </a:p>
        </p:txBody>
      </p:sp>
      <p:sp>
        <p:nvSpPr>
          <p:cNvPr id="7" name="자유형 6"/>
          <p:cNvSpPr/>
          <p:nvPr/>
        </p:nvSpPr>
        <p:spPr>
          <a:xfrm>
            <a:off x="6309118" y="2986711"/>
            <a:ext cx="1473850" cy="784131"/>
          </a:xfrm>
          <a:custGeom>
            <a:avLst/>
            <a:gdLst>
              <a:gd name="connsiteX0" fmla="*/ 772271 w 1336769"/>
              <a:gd name="connsiteY0" fmla="*/ 0 h 711200"/>
              <a:gd name="connsiteX1" fmla="*/ 1300591 w 1336769"/>
              <a:gd name="connsiteY1" fmla="*/ 50800 h 711200"/>
              <a:gd name="connsiteX2" fmla="*/ 1168511 w 1336769"/>
              <a:gd name="connsiteY2" fmla="*/ 284480 h 711200"/>
              <a:gd name="connsiteX3" fmla="*/ 193151 w 1336769"/>
              <a:gd name="connsiteY3" fmla="*/ 558800 h 711200"/>
              <a:gd name="connsiteX4" fmla="*/ 111 w 1336769"/>
              <a:gd name="connsiteY4" fmla="*/ 711200 h 71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36769" h="711200">
                <a:moveTo>
                  <a:pt x="772271" y="0"/>
                </a:moveTo>
                <a:cubicBezTo>
                  <a:pt x="1003411" y="1693"/>
                  <a:pt x="1234551" y="3387"/>
                  <a:pt x="1300591" y="50800"/>
                </a:cubicBezTo>
                <a:cubicBezTo>
                  <a:pt x="1366631" y="98213"/>
                  <a:pt x="1353084" y="199813"/>
                  <a:pt x="1168511" y="284480"/>
                </a:cubicBezTo>
                <a:cubicBezTo>
                  <a:pt x="983938" y="369147"/>
                  <a:pt x="387884" y="487680"/>
                  <a:pt x="193151" y="558800"/>
                </a:cubicBezTo>
                <a:cubicBezTo>
                  <a:pt x="-1582" y="629920"/>
                  <a:pt x="-736" y="670560"/>
                  <a:pt x="111" y="711200"/>
                </a:cubicBezTo>
              </a:path>
            </a:pathLst>
          </a:custGeom>
          <a:solidFill>
            <a:schemeClr val="bg2"/>
          </a:solidFill>
          <a:ln w="952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315"/>
          </a:p>
        </p:txBody>
      </p:sp>
      <p:sp>
        <p:nvSpPr>
          <p:cNvPr id="9" name="직사각형 8"/>
          <p:cNvSpPr/>
          <p:nvPr/>
        </p:nvSpPr>
        <p:spPr>
          <a:xfrm>
            <a:off x="3382203" y="4222722"/>
            <a:ext cx="1683474" cy="295915"/>
          </a:xfrm>
          <a:prstGeom prst="rect">
            <a:avLst/>
          </a:prstGeom>
          <a:solidFill>
            <a:schemeClr val="bg2"/>
          </a:solidFill>
        </p:spPr>
        <p:txBody>
          <a:bodyPr wrap="none">
            <a:spAutoFit/>
          </a:bodyPr>
          <a:lstStyle/>
          <a:p>
            <a:r>
              <a:rPr lang="en-US" altLang="ko-KR" sz="1323" dirty="0"/>
              <a:t>(a) </a:t>
            </a:r>
            <a:r>
              <a:rPr lang="ko-KR" altLang="en-US" sz="1323" dirty="0" err="1"/>
              <a:t>반복문</a:t>
            </a:r>
            <a:r>
              <a:rPr lang="ko-KR" altLang="en-US" sz="1323" dirty="0"/>
              <a:t> 벗어나기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6110645" y="4229507"/>
            <a:ext cx="3543016" cy="295915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en-US" altLang="ko-KR" sz="1323" dirty="0"/>
              <a:t>(b) </a:t>
            </a:r>
            <a:r>
              <a:rPr lang="ko-KR" altLang="en-US" sz="1323" dirty="0"/>
              <a:t>중첩 반복에서 현재 </a:t>
            </a:r>
            <a:r>
              <a:rPr lang="ko-KR" altLang="en-US" sz="1323" dirty="0" err="1"/>
              <a:t>반복문만</a:t>
            </a:r>
            <a:r>
              <a:rPr lang="ko-KR" altLang="en-US" sz="1323" dirty="0"/>
              <a:t> 벗어남</a:t>
            </a:r>
          </a:p>
        </p:txBody>
      </p:sp>
      <p:sp>
        <p:nvSpPr>
          <p:cNvPr id="18" name="모서리가 둥근 직사각형 17"/>
          <p:cNvSpPr/>
          <p:nvPr/>
        </p:nvSpPr>
        <p:spPr>
          <a:xfrm>
            <a:off x="6195125" y="2430966"/>
            <a:ext cx="1826020" cy="1190882"/>
          </a:xfrm>
          <a:prstGeom prst="roundRect">
            <a:avLst/>
          </a:prstGeom>
          <a:noFill/>
          <a:ln w="9525">
            <a:solidFill>
              <a:srgbClr val="66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315"/>
          </a:p>
        </p:txBody>
      </p:sp>
      <p:sp>
        <p:nvSpPr>
          <p:cNvPr id="19" name="자유형 18"/>
          <p:cNvSpPr/>
          <p:nvPr/>
        </p:nvSpPr>
        <p:spPr>
          <a:xfrm flipH="1">
            <a:off x="5753372" y="2316555"/>
            <a:ext cx="441754" cy="1620197"/>
          </a:xfrm>
          <a:custGeom>
            <a:avLst/>
            <a:gdLst>
              <a:gd name="connsiteX0" fmla="*/ 0 w 2062917"/>
              <a:gd name="connsiteY0" fmla="*/ 1568306 h 1568423"/>
              <a:gd name="connsiteX1" fmla="*/ 1767840 w 2062917"/>
              <a:gd name="connsiteY1" fmla="*/ 1395586 h 1568423"/>
              <a:gd name="connsiteX2" fmla="*/ 2042160 w 2062917"/>
              <a:gd name="connsiteY2" fmla="*/ 521826 h 1568423"/>
              <a:gd name="connsiteX3" fmla="*/ 1554480 w 2062917"/>
              <a:gd name="connsiteY3" fmla="*/ 64626 h 1568423"/>
              <a:gd name="connsiteX4" fmla="*/ 579120 w 2062917"/>
              <a:gd name="connsiteY4" fmla="*/ 13826 h 1568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62917" h="1568423">
                <a:moveTo>
                  <a:pt x="0" y="1568306"/>
                </a:moveTo>
                <a:cubicBezTo>
                  <a:pt x="713740" y="1569152"/>
                  <a:pt x="1427480" y="1569999"/>
                  <a:pt x="1767840" y="1395586"/>
                </a:cubicBezTo>
                <a:cubicBezTo>
                  <a:pt x="2108200" y="1221173"/>
                  <a:pt x="2077720" y="743653"/>
                  <a:pt x="2042160" y="521826"/>
                </a:cubicBezTo>
                <a:cubicBezTo>
                  <a:pt x="2006600" y="299999"/>
                  <a:pt x="1798320" y="149293"/>
                  <a:pt x="1554480" y="64626"/>
                </a:cubicBezTo>
                <a:cubicBezTo>
                  <a:pt x="1310640" y="-20041"/>
                  <a:pt x="944880" y="-3108"/>
                  <a:pt x="579120" y="13826"/>
                </a:cubicBezTo>
              </a:path>
            </a:pathLst>
          </a:custGeom>
          <a:ln>
            <a:headEnd type="none" w="med" len="med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315"/>
          </a:p>
        </p:txBody>
      </p:sp>
      <p:sp>
        <p:nvSpPr>
          <p:cNvPr id="20" name="모서리가 둥근 사각형 설명선 19"/>
          <p:cNvSpPr/>
          <p:nvPr/>
        </p:nvSpPr>
        <p:spPr>
          <a:xfrm>
            <a:off x="8179928" y="2932861"/>
            <a:ext cx="1568656" cy="289938"/>
          </a:xfrm>
          <a:prstGeom prst="wedgeRoundRectCallout">
            <a:avLst>
              <a:gd name="adj1" fmla="val -60982"/>
              <a:gd name="adj2" fmla="val 14015"/>
              <a:gd name="adj3" fmla="val 16667"/>
            </a:avLst>
          </a:prstGeom>
          <a:solidFill>
            <a:schemeClr val="bg2"/>
          </a:solidFill>
          <a:ln w="952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ko-KR" altLang="en-US" sz="1103" dirty="0"/>
              <a:t>현재 </a:t>
            </a:r>
            <a:r>
              <a:rPr lang="ko-KR" altLang="en-US" sz="1103" dirty="0" err="1"/>
              <a:t>반복문만</a:t>
            </a:r>
            <a:r>
              <a:rPr lang="ko-KR" altLang="en-US" sz="1103" dirty="0"/>
              <a:t> 벗어남</a:t>
            </a:r>
          </a:p>
        </p:txBody>
      </p:sp>
      <p:grpSp>
        <p:nvGrpSpPr>
          <p:cNvPr id="16" name="그룹 15"/>
          <p:cNvGrpSpPr/>
          <p:nvPr/>
        </p:nvGrpSpPr>
        <p:grpSpPr>
          <a:xfrm>
            <a:off x="3148828" y="5732337"/>
            <a:ext cx="7621647" cy="1311767"/>
            <a:chOff x="1043608" y="2780928"/>
            <a:chExt cx="6912768" cy="1189762"/>
          </a:xfrm>
          <a:solidFill>
            <a:schemeClr val="bg2"/>
          </a:solidFill>
        </p:grpSpPr>
        <p:sp>
          <p:nvSpPr>
            <p:cNvPr id="17" name="직사각형 16"/>
            <p:cNvSpPr/>
            <p:nvPr/>
          </p:nvSpPr>
          <p:spPr>
            <a:xfrm>
              <a:off x="1043608" y="2809306"/>
              <a:ext cx="3024336" cy="1161384"/>
            </a:xfrm>
            <a:prstGeom prst="rect">
              <a:avLst/>
            </a:prstGeom>
            <a:grp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defTabSz="198450"/>
              <a:r>
                <a:rPr lang="en-US" altLang="ko-KR" sz="1544" dirty="0"/>
                <a:t>for(</a:t>
              </a:r>
              <a:r>
                <a:rPr lang="ko-KR" altLang="en-US" sz="1544" dirty="0" err="1"/>
                <a:t>초기문</a:t>
              </a:r>
              <a:r>
                <a:rPr lang="en-US" altLang="ko-KR" sz="1544" dirty="0"/>
                <a:t>; </a:t>
              </a:r>
              <a:r>
                <a:rPr lang="ko-KR" altLang="en-US" sz="1544" dirty="0" err="1"/>
                <a:t>조건식</a:t>
              </a:r>
              <a:r>
                <a:rPr lang="en-US" altLang="ko-KR" sz="1544" dirty="0"/>
                <a:t>; </a:t>
              </a:r>
              <a:r>
                <a:rPr lang="ko-KR" altLang="en-US" sz="1544" b="1" dirty="0"/>
                <a:t>반복 후 작업</a:t>
              </a:r>
              <a:r>
                <a:rPr lang="en-US" altLang="ko-KR" sz="1544" dirty="0"/>
                <a:t>) {</a:t>
              </a:r>
            </a:p>
            <a:p>
              <a:pPr defTabSz="198450"/>
              <a:r>
                <a:rPr lang="en-US" altLang="ko-KR" sz="1544" dirty="0"/>
                <a:t>	.........</a:t>
              </a:r>
            </a:p>
            <a:p>
              <a:pPr defTabSz="198450"/>
              <a:r>
                <a:rPr lang="en-US" altLang="ko-KR" sz="1544" dirty="0"/>
                <a:t>	continue;</a:t>
              </a:r>
            </a:p>
            <a:p>
              <a:pPr defTabSz="198450"/>
              <a:r>
                <a:rPr lang="en-US" altLang="ko-KR" sz="1544" dirty="0"/>
                <a:t>	.........</a:t>
              </a:r>
            </a:p>
            <a:p>
              <a:pPr defTabSz="198450"/>
              <a:r>
                <a:rPr lang="en-US" altLang="ko-KR" sz="1544" dirty="0"/>
                <a:t>}</a:t>
              </a:r>
              <a:endParaRPr lang="ko-KR" altLang="en-US" sz="1544" dirty="0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4355976" y="2780929"/>
              <a:ext cx="1728192" cy="1161384"/>
            </a:xfrm>
            <a:prstGeom prst="rect">
              <a:avLst/>
            </a:prstGeom>
            <a:grp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defTabSz="198450"/>
              <a:r>
                <a:rPr lang="en-US" altLang="ko-KR" sz="1544" dirty="0"/>
                <a:t>while(</a:t>
              </a:r>
              <a:r>
                <a:rPr lang="ko-KR" altLang="en-US" sz="1544" b="1" dirty="0" err="1"/>
                <a:t>조건식</a:t>
              </a:r>
              <a:r>
                <a:rPr lang="en-US" altLang="ko-KR" sz="1544" dirty="0"/>
                <a:t>) {</a:t>
              </a:r>
            </a:p>
            <a:p>
              <a:pPr defTabSz="198450"/>
              <a:r>
                <a:rPr lang="en-US" altLang="ko-KR" sz="1544" dirty="0"/>
                <a:t>	.........</a:t>
              </a:r>
            </a:p>
            <a:p>
              <a:pPr defTabSz="198450"/>
              <a:r>
                <a:rPr lang="en-US" altLang="ko-KR" sz="1544" dirty="0"/>
                <a:t>	continue;</a:t>
              </a:r>
            </a:p>
            <a:p>
              <a:pPr defTabSz="198450"/>
              <a:r>
                <a:rPr lang="en-US" altLang="ko-KR" sz="1544" dirty="0"/>
                <a:t>	.........</a:t>
              </a:r>
            </a:p>
            <a:p>
              <a:pPr defTabSz="198450"/>
              <a:r>
                <a:rPr lang="en-US" altLang="ko-KR" sz="1544" dirty="0"/>
                <a:t>}</a:t>
              </a:r>
              <a:endParaRPr lang="ko-KR" altLang="en-US" sz="1544" dirty="0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6300192" y="2780928"/>
              <a:ext cx="1656184" cy="1161384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headEnd type="none" w="med" len="med"/>
              <a:tailEnd type="triangle" w="med" len="med"/>
            </a:ln>
          </p:spPr>
          <p:txBody>
            <a:bodyPr wrap="square">
              <a:spAutoFit/>
            </a:bodyPr>
            <a:lstStyle/>
            <a:p>
              <a:pPr defTabSz="198450"/>
              <a:r>
                <a:rPr lang="en-US" altLang="ko-KR" sz="1544" dirty="0"/>
                <a:t>do {</a:t>
              </a:r>
            </a:p>
            <a:p>
              <a:pPr defTabSz="198450"/>
              <a:r>
                <a:rPr lang="en-US" altLang="ko-KR" sz="1544" dirty="0"/>
                <a:t>	.........</a:t>
              </a:r>
            </a:p>
            <a:p>
              <a:pPr defTabSz="198450"/>
              <a:r>
                <a:rPr lang="en-US" altLang="ko-KR" sz="1544" dirty="0"/>
                <a:t>	continue;</a:t>
              </a:r>
            </a:p>
            <a:p>
              <a:pPr defTabSz="198450"/>
              <a:r>
                <a:rPr lang="en-US" altLang="ko-KR" sz="1544" dirty="0"/>
                <a:t>	.........</a:t>
              </a:r>
            </a:p>
            <a:p>
              <a:pPr defTabSz="198450"/>
              <a:r>
                <a:rPr lang="en-US" altLang="ko-KR" sz="1544" dirty="0"/>
                <a:t>} while(</a:t>
              </a:r>
              <a:r>
                <a:rPr lang="ko-KR" altLang="en-US" sz="1544" b="1" dirty="0" err="1"/>
                <a:t>조건식</a:t>
              </a:r>
              <a:r>
                <a:rPr lang="en-US" altLang="ko-KR" sz="1544" dirty="0"/>
                <a:t>);</a:t>
              </a:r>
              <a:endParaRPr lang="ko-KR" altLang="en-US" sz="1544" dirty="0"/>
            </a:p>
          </p:txBody>
        </p:sp>
        <p:sp>
          <p:nvSpPr>
            <p:cNvPr id="23" name="자유형 22"/>
            <p:cNvSpPr/>
            <p:nvPr/>
          </p:nvSpPr>
          <p:spPr>
            <a:xfrm>
              <a:off x="2171184" y="3113962"/>
              <a:ext cx="1032664" cy="304264"/>
            </a:xfrm>
            <a:custGeom>
              <a:avLst/>
              <a:gdLst>
                <a:gd name="connsiteX0" fmla="*/ 0 w 782320"/>
                <a:gd name="connsiteY0" fmla="*/ 284480 h 304264"/>
                <a:gd name="connsiteX1" fmla="*/ 558800 w 782320"/>
                <a:gd name="connsiteY1" fmla="*/ 274320 h 304264"/>
                <a:gd name="connsiteX2" fmla="*/ 782320 w 782320"/>
                <a:gd name="connsiteY2" fmla="*/ 0 h 304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2320" h="304264">
                  <a:moveTo>
                    <a:pt x="0" y="284480"/>
                  </a:moveTo>
                  <a:cubicBezTo>
                    <a:pt x="214206" y="303106"/>
                    <a:pt x="428413" y="321733"/>
                    <a:pt x="558800" y="274320"/>
                  </a:cubicBezTo>
                  <a:cubicBezTo>
                    <a:pt x="689187" y="226907"/>
                    <a:pt x="735753" y="113453"/>
                    <a:pt x="782320" y="0"/>
                  </a:cubicBezTo>
                </a:path>
              </a:pathLst>
            </a:custGeom>
            <a:grpFill/>
            <a:ln w="9525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15"/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234711" y="3378122"/>
              <a:ext cx="248089" cy="345440"/>
            </a:xfrm>
            <a:custGeom>
              <a:avLst/>
              <a:gdLst>
                <a:gd name="connsiteX0" fmla="*/ 94826 w 248089"/>
                <a:gd name="connsiteY0" fmla="*/ 0 h 345440"/>
                <a:gd name="connsiteX1" fmla="*/ 247226 w 248089"/>
                <a:gd name="connsiteY1" fmla="*/ 132080 h 345440"/>
                <a:gd name="connsiteX2" fmla="*/ 33866 w 248089"/>
                <a:gd name="connsiteY2" fmla="*/ 274320 h 345440"/>
                <a:gd name="connsiteX3" fmla="*/ 3386 w 248089"/>
                <a:gd name="connsiteY3" fmla="*/ 345440 h 345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8089" h="345440">
                  <a:moveTo>
                    <a:pt x="94826" y="0"/>
                  </a:moveTo>
                  <a:cubicBezTo>
                    <a:pt x="176106" y="43180"/>
                    <a:pt x="257386" y="86360"/>
                    <a:pt x="247226" y="132080"/>
                  </a:cubicBezTo>
                  <a:cubicBezTo>
                    <a:pt x="237066" y="177800"/>
                    <a:pt x="74506" y="238760"/>
                    <a:pt x="33866" y="274320"/>
                  </a:cubicBezTo>
                  <a:cubicBezTo>
                    <a:pt x="-6774" y="309880"/>
                    <a:pt x="-1694" y="327660"/>
                    <a:pt x="3386" y="345440"/>
                  </a:cubicBezTo>
                </a:path>
              </a:pathLst>
            </a:custGeom>
            <a:grpFill/>
            <a:ln w="9525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15"/>
            </a:p>
          </p:txBody>
        </p:sp>
        <p:sp>
          <p:nvSpPr>
            <p:cNvPr id="25" name="자유형 24"/>
            <p:cNvSpPr/>
            <p:nvPr/>
          </p:nvSpPr>
          <p:spPr>
            <a:xfrm>
              <a:off x="5249664" y="3022521"/>
              <a:ext cx="305831" cy="343183"/>
            </a:xfrm>
            <a:custGeom>
              <a:avLst/>
              <a:gdLst>
                <a:gd name="connsiteX0" fmla="*/ 132080 w 305831"/>
                <a:gd name="connsiteY0" fmla="*/ 355600 h 355600"/>
                <a:gd name="connsiteX1" fmla="*/ 304800 w 305831"/>
                <a:gd name="connsiteY1" fmla="*/ 223520 h 355600"/>
                <a:gd name="connsiteX2" fmla="*/ 60960 w 305831"/>
                <a:gd name="connsiteY2" fmla="*/ 152400 h 355600"/>
                <a:gd name="connsiteX3" fmla="*/ 0 w 305831"/>
                <a:gd name="connsiteY3" fmla="*/ 0 h 355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5831" h="355600">
                  <a:moveTo>
                    <a:pt x="132080" y="355600"/>
                  </a:moveTo>
                  <a:cubicBezTo>
                    <a:pt x="224366" y="306493"/>
                    <a:pt x="316653" y="257387"/>
                    <a:pt x="304800" y="223520"/>
                  </a:cubicBezTo>
                  <a:cubicBezTo>
                    <a:pt x="292947" y="189653"/>
                    <a:pt x="111760" y="189653"/>
                    <a:pt x="60960" y="152400"/>
                  </a:cubicBezTo>
                  <a:cubicBezTo>
                    <a:pt x="10160" y="115147"/>
                    <a:pt x="5080" y="57573"/>
                    <a:pt x="0" y="0"/>
                  </a:cubicBezTo>
                </a:path>
              </a:pathLst>
            </a:custGeom>
            <a:grpFill/>
            <a:ln w="9525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15"/>
            </a:p>
          </p:txBody>
        </p:sp>
      </p:grpSp>
      <p:sp>
        <p:nvSpPr>
          <p:cNvPr id="12" name="슬라이드 번호 개체 틀 1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25000" lnSpcReduction="20000"/>
          </a:bodyPr>
          <a:lstStyle/>
          <a:p>
            <a:fld id="{01870596-DAFA-46D2-82A7-2B6B5F8E0EA4}" type="slidenum">
              <a:rPr lang="ko-KR" altLang="en-US" smtClean="0"/>
              <a:t>54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3987612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6177CAC-9160-4B4D-99F8-9416E8575E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3377" y="1637042"/>
            <a:ext cx="3178869" cy="2254338"/>
          </a:xfrm>
          <a:prstGeom prst="rect">
            <a:avLst/>
          </a:prstGeom>
          <a:ln w="6350">
            <a:solidFill>
              <a:srgbClr val="2379BF"/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6-20 break </a:t>
            </a:r>
            <a:r>
              <a:rPr lang="ko-KR" altLang="en-US" dirty="0"/>
              <a:t>문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2256979" y="1404367"/>
            <a:ext cx="5739868" cy="5519460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98450">
              <a:spcAft>
                <a:spcPts val="100"/>
              </a:spcAft>
            </a:pPr>
            <a:r>
              <a:rPr lang="en-US" altLang="ko-KR" sz="1600" dirty="0"/>
              <a:t>&lt;!DOCTYPE html&gt;</a:t>
            </a:r>
          </a:p>
          <a:p>
            <a:pPr defTabSz="198450">
              <a:spcAft>
                <a:spcPts val="100"/>
              </a:spcAft>
            </a:pPr>
            <a:r>
              <a:rPr lang="en-US" altLang="ko-KR" sz="1600" dirty="0"/>
              <a:t>&lt;html&gt;</a:t>
            </a:r>
          </a:p>
          <a:p>
            <a:pPr defTabSz="198450">
              <a:spcAft>
                <a:spcPts val="100"/>
              </a:spcAft>
            </a:pPr>
            <a:r>
              <a:rPr lang="en-US" altLang="ko-KR" sz="1600" dirty="0"/>
              <a:t>&lt;head&gt;</a:t>
            </a:r>
          </a:p>
          <a:p>
            <a:pPr defTabSz="198450">
              <a:spcAft>
                <a:spcPts val="100"/>
              </a:spcAft>
            </a:pPr>
            <a:r>
              <a:rPr lang="en-US" altLang="ko-KR" sz="1600" dirty="0"/>
              <a:t>&lt;meta charset=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</a:rPr>
              <a:t>"</a:t>
            </a:r>
            <a:r>
              <a:rPr lang="en-US" altLang="ko-KR" sz="1600" dirty="0" err="1"/>
              <a:t>utf</a:t>
            </a:r>
            <a:r>
              <a:rPr lang="en-US" altLang="ko-KR" sz="1600" dirty="0"/>
              <a:t>-8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</a:rPr>
              <a:t>"</a:t>
            </a:r>
            <a:r>
              <a:rPr lang="en-US" altLang="ko-KR" sz="1600" dirty="0"/>
              <a:t>&gt;</a:t>
            </a:r>
          </a:p>
          <a:p>
            <a:pPr defTabSz="198450">
              <a:spcAft>
                <a:spcPts val="100"/>
              </a:spcAft>
            </a:pPr>
            <a:r>
              <a:rPr lang="en-US" altLang="ko-KR" sz="1600" dirty="0"/>
              <a:t>&lt;title&gt;break </a:t>
            </a:r>
            <a:r>
              <a:rPr lang="ko-KR" altLang="en-US" sz="1600" dirty="0"/>
              <a:t>문</a:t>
            </a:r>
            <a:r>
              <a:rPr lang="en-US" altLang="ko-KR" sz="1600" dirty="0"/>
              <a:t>&lt;/title&gt;</a:t>
            </a:r>
          </a:p>
          <a:p>
            <a:pPr defTabSz="198450">
              <a:spcAft>
                <a:spcPts val="100"/>
              </a:spcAft>
            </a:pPr>
            <a:r>
              <a:rPr lang="en-US" altLang="ko-KR" sz="1600" dirty="0"/>
              <a:t>&lt;/head&gt;</a:t>
            </a:r>
          </a:p>
          <a:p>
            <a:pPr defTabSz="198450">
              <a:spcAft>
                <a:spcPts val="100"/>
              </a:spcAft>
            </a:pPr>
            <a:r>
              <a:rPr lang="en-US" altLang="ko-KR" sz="1600" dirty="0"/>
              <a:t>&lt;body&gt;</a:t>
            </a:r>
          </a:p>
          <a:p>
            <a:pPr defTabSz="198450">
              <a:spcAft>
                <a:spcPts val="100"/>
              </a:spcAft>
            </a:pPr>
            <a:r>
              <a:rPr lang="en-US" altLang="ko-KR" sz="1600" dirty="0"/>
              <a:t>&lt;h3&gt;1</a:t>
            </a:r>
            <a:r>
              <a:rPr lang="ko-KR" altLang="en-US" sz="1600" dirty="0"/>
              <a:t>에서 얼마까지 더해야 </a:t>
            </a:r>
            <a:r>
              <a:rPr lang="en-US" altLang="ko-KR" sz="1600" dirty="0"/>
              <a:t>3000</a:t>
            </a:r>
            <a:r>
              <a:rPr lang="ko-KR" altLang="en-US" sz="1600" dirty="0"/>
              <a:t>을 넘는가</a:t>
            </a:r>
            <a:r>
              <a:rPr lang="en-US" altLang="ko-KR" sz="1600" dirty="0"/>
              <a:t>?&lt;/h3&gt;</a:t>
            </a:r>
          </a:p>
          <a:p>
            <a:pPr defTabSz="198450">
              <a:spcAft>
                <a:spcPts val="100"/>
              </a:spcAft>
            </a:pPr>
            <a:r>
              <a:rPr lang="en-US" altLang="ko-KR" sz="1600" dirty="0"/>
              <a:t>&lt;</a:t>
            </a:r>
            <a:r>
              <a:rPr lang="en-US" altLang="ko-KR" sz="1600" dirty="0" err="1"/>
              <a:t>hr</a:t>
            </a:r>
            <a:r>
              <a:rPr lang="en-US" altLang="ko-KR" sz="1600" dirty="0"/>
              <a:t>&gt;</a:t>
            </a:r>
          </a:p>
          <a:p>
            <a:pPr defTabSz="198450">
              <a:spcAft>
                <a:spcPts val="100"/>
              </a:spcAft>
            </a:pPr>
            <a:r>
              <a:rPr lang="en-US" altLang="ko-KR" sz="1600" dirty="0"/>
              <a:t>&lt;script&gt;</a:t>
            </a:r>
          </a:p>
          <a:p>
            <a:pPr defTabSz="198450">
              <a:spcAft>
                <a:spcPts val="100"/>
              </a:spcAft>
            </a:pPr>
            <a:r>
              <a:rPr lang="en-US" altLang="ko-KR" sz="1600" dirty="0"/>
              <a:t>	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</a:rPr>
              <a:t>let</a:t>
            </a:r>
            <a:r>
              <a:rPr lang="en-US" altLang="ko-KR" sz="1600" dirty="0"/>
              <a:t> </a:t>
            </a:r>
            <a:r>
              <a:rPr lang="en-US" altLang="ko-KR" sz="1600" dirty="0" err="1"/>
              <a:t>i</a:t>
            </a:r>
            <a:r>
              <a:rPr lang="en-US" altLang="ko-KR" sz="1600" dirty="0"/>
              <a:t>=0, sum=0;</a:t>
            </a:r>
          </a:p>
          <a:p>
            <a:pPr defTabSz="198450">
              <a:spcAft>
                <a:spcPts val="100"/>
              </a:spcAft>
            </a:pPr>
            <a:r>
              <a:rPr lang="en-US" altLang="ko-KR" sz="1600" b="1" dirty="0"/>
              <a:t>	while(true) { </a:t>
            </a:r>
            <a:r>
              <a:rPr lang="en-US" altLang="ko-KR" sz="1600" dirty="0"/>
              <a:t>// </a:t>
            </a:r>
            <a:r>
              <a:rPr lang="ko-KR" altLang="en-US" sz="1600" dirty="0"/>
              <a:t>무한 반복</a:t>
            </a:r>
          </a:p>
          <a:p>
            <a:pPr defTabSz="198450">
              <a:spcAft>
                <a:spcPts val="100"/>
              </a:spcAft>
            </a:pPr>
            <a:r>
              <a:rPr lang="en-US" altLang="ko-KR" sz="1600" dirty="0"/>
              <a:t>		sum += </a:t>
            </a:r>
            <a:r>
              <a:rPr lang="en-US" altLang="ko-KR" sz="1600" dirty="0" err="1"/>
              <a:t>i</a:t>
            </a:r>
            <a:r>
              <a:rPr lang="en-US" altLang="ko-KR" sz="1600" dirty="0"/>
              <a:t>;</a:t>
            </a:r>
          </a:p>
          <a:p>
            <a:pPr defTabSz="198450">
              <a:spcAft>
                <a:spcPts val="100"/>
              </a:spcAft>
            </a:pPr>
            <a:r>
              <a:rPr lang="en-US" altLang="ko-KR" sz="1600" dirty="0"/>
              <a:t>		if(sum &gt; 3000)</a:t>
            </a:r>
          </a:p>
          <a:p>
            <a:pPr defTabSz="198450">
              <a:spcAft>
                <a:spcPts val="100"/>
              </a:spcAft>
            </a:pPr>
            <a:r>
              <a:rPr lang="en-US" altLang="ko-KR" sz="1600" dirty="0"/>
              <a:t>			</a:t>
            </a:r>
            <a:r>
              <a:rPr lang="en-US" altLang="ko-KR" sz="1600" b="1" dirty="0"/>
              <a:t>break; </a:t>
            </a:r>
            <a:r>
              <a:rPr lang="en-US" altLang="ko-KR" sz="1600" dirty="0"/>
              <a:t>// </a:t>
            </a:r>
            <a:r>
              <a:rPr lang="ko-KR" altLang="en-US" sz="1600" dirty="0"/>
              <a:t>합이 </a:t>
            </a:r>
            <a:r>
              <a:rPr lang="en-US" altLang="ko-KR" sz="1600" dirty="0"/>
              <a:t>3000</a:t>
            </a:r>
            <a:r>
              <a:rPr lang="ko-KR" altLang="en-US" sz="1600" dirty="0"/>
              <a:t>보다 큼</a:t>
            </a:r>
            <a:r>
              <a:rPr lang="en-US" altLang="ko-KR" sz="1600" dirty="0"/>
              <a:t>. </a:t>
            </a:r>
            <a:r>
              <a:rPr lang="ko-KR" altLang="en-US" sz="1600" dirty="0" err="1"/>
              <a:t>반복문</a:t>
            </a:r>
            <a:r>
              <a:rPr lang="ko-KR" altLang="en-US" sz="1600" dirty="0"/>
              <a:t> 벗어남</a:t>
            </a:r>
          </a:p>
          <a:p>
            <a:pPr defTabSz="198450">
              <a:spcAft>
                <a:spcPts val="100"/>
              </a:spcAft>
            </a:pPr>
            <a:r>
              <a:rPr lang="en-US" altLang="ko-KR" sz="1600" dirty="0"/>
              <a:t>		</a:t>
            </a:r>
            <a:r>
              <a:rPr lang="en-US" altLang="ko-KR" sz="1600" dirty="0" err="1"/>
              <a:t>i</a:t>
            </a:r>
            <a:r>
              <a:rPr lang="en-US" altLang="ko-KR" sz="1600" dirty="0"/>
              <a:t>++;</a:t>
            </a:r>
          </a:p>
          <a:p>
            <a:pPr defTabSz="198450">
              <a:spcAft>
                <a:spcPts val="100"/>
              </a:spcAft>
            </a:pPr>
            <a:r>
              <a:rPr lang="en-US" altLang="ko-KR" sz="1600" b="1" dirty="0"/>
              <a:t>	}</a:t>
            </a:r>
          </a:p>
          <a:p>
            <a:pPr defTabSz="198450">
              <a:spcAft>
                <a:spcPts val="100"/>
              </a:spcAft>
            </a:pPr>
            <a:r>
              <a:rPr lang="en-US" altLang="ko-KR" sz="1600" dirty="0"/>
              <a:t>	</a:t>
            </a:r>
            <a:r>
              <a:rPr lang="en-US" altLang="ko-KR" sz="1600" dirty="0" err="1"/>
              <a:t>document.write</a:t>
            </a:r>
            <a:r>
              <a:rPr lang="en-US" altLang="ko-KR" sz="1600" dirty="0"/>
              <a:t>(</a:t>
            </a:r>
            <a:r>
              <a:rPr lang="en-US" altLang="ko-KR" sz="1600" dirty="0" err="1"/>
              <a:t>i</a:t>
            </a:r>
            <a:r>
              <a:rPr lang="en-US" altLang="ko-KR" sz="1600" dirty="0"/>
              <a:t> + "</a:t>
            </a:r>
            <a:r>
              <a:rPr lang="ko-KR" altLang="en-US" sz="1600" dirty="0"/>
              <a:t>까지 더하면 </a:t>
            </a:r>
            <a:r>
              <a:rPr lang="en-US" altLang="ko-KR" sz="1600" dirty="0"/>
              <a:t>3000</a:t>
            </a:r>
            <a:r>
              <a:rPr lang="ko-KR" altLang="en-US" sz="1600" dirty="0"/>
              <a:t>을 넘음 </a:t>
            </a:r>
            <a:r>
              <a:rPr lang="en-US" altLang="ko-KR" sz="1600" dirty="0"/>
              <a:t>: "</a:t>
            </a:r>
            <a:r>
              <a:rPr lang="ko-KR" altLang="en-US" sz="1600" dirty="0"/>
              <a:t> </a:t>
            </a:r>
            <a:r>
              <a:rPr lang="en-US" altLang="ko-KR" sz="1600" dirty="0"/>
              <a:t>+ sum);</a:t>
            </a:r>
          </a:p>
          <a:p>
            <a:pPr defTabSz="198450">
              <a:spcAft>
                <a:spcPts val="100"/>
              </a:spcAft>
            </a:pPr>
            <a:r>
              <a:rPr lang="en-US" altLang="ko-KR" sz="1600" dirty="0"/>
              <a:t>&lt;/script&gt;</a:t>
            </a:r>
          </a:p>
          <a:p>
            <a:pPr defTabSz="198450">
              <a:spcAft>
                <a:spcPts val="100"/>
              </a:spcAft>
            </a:pPr>
            <a:r>
              <a:rPr lang="en-US" altLang="ko-KR" sz="1600" dirty="0"/>
              <a:t>&lt;/body&gt;</a:t>
            </a:r>
          </a:p>
          <a:p>
            <a:pPr defTabSz="198450">
              <a:spcAft>
                <a:spcPts val="100"/>
              </a:spcAft>
            </a:pPr>
            <a:r>
              <a:rPr lang="en-US" altLang="ko-KR" sz="1600" dirty="0"/>
              <a:t>&lt;/html&gt;</a:t>
            </a:r>
            <a:endParaRPr lang="ko-KR" altLang="en-US" sz="160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25000" lnSpcReduction="20000"/>
          </a:bodyPr>
          <a:lstStyle/>
          <a:p>
            <a:fld id="{01870596-DAFA-46D2-82A7-2B6B5F8E0EA4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028420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FE0D4FF7-3979-4D6B-9411-8C281D8B73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1635" y="1836415"/>
            <a:ext cx="3482338" cy="2469547"/>
          </a:xfrm>
          <a:prstGeom prst="rect">
            <a:avLst/>
          </a:prstGeom>
          <a:ln w="6350">
            <a:solidFill>
              <a:srgbClr val="2379BF"/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6-21 continue </a:t>
            </a:r>
            <a:r>
              <a:rPr lang="ko-KR" altLang="en-US" dirty="0"/>
              <a:t>문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2112962" y="1366160"/>
            <a:ext cx="5561219" cy="5480859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98450">
              <a:spcAft>
                <a:spcPts val="100"/>
              </a:spcAft>
            </a:pPr>
            <a:r>
              <a:rPr lang="en-US" altLang="ko-KR" sz="1600" dirty="0"/>
              <a:t>&lt;!DOCTYPE html&gt;</a:t>
            </a:r>
          </a:p>
          <a:p>
            <a:pPr defTabSz="198450">
              <a:spcAft>
                <a:spcPts val="100"/>
              </a:spcAft>
            </a:pPr>
            <a:r>
              <a:rPr lang="en-US" altLang="ko-KR" sz="1600" dirty="0"/>
              <a:t>&lt;html&gt;</a:t>
            </a:r>
          </a:p>
          <a:p>
            <a:pPr defTabSz="198450">
              <a:spcAft>
                <a:spcPts val="100"/>
              </a:spcAft>
            </a:pPr>
            <a:r>
              <a:rPr lang="en-US" altLang="ko-KR" sz="1600" dirty="0"/>
              <a:t>&lt;head&gt;</a:t>
            </a:r>
          </a:p>
          <a:p>
            <a:pPr defTabSz="198450">
              <a:spcAft>
                <a:spcPts val="100"/>
              </a:spcAft>
            </a:pPr>
            <a:r>
              <a:rPr lang="en-US" altLang="ko-KR" sz="1600" dirty="0"/>
              <a:t>&lt;meta charset="utf-8"&gt;</a:t>
            </a:r>
          </a:p>
          <a:p>
            <a:pPr defTabSz="198450">
              <a:spcAft>
                <a:spcPts val="100"/>
              </a:spcAft>
            </a:pPr>
            <a:r>
              <a:rPr lang="en-US" altLang="ko-KR" sz="1600" dirty="0"/>
              <a:t>&lt;title&gt;continue </a:t>
            </a:r>
            <a:r>
              <a:rPr lang="ko-KR" altLang="en-US" sz="1600" dirty="0"/>
              <a:t>문</a:t>
            </a:r>
            <a:r>
              <a:rPr lang="en-US" altLang="ko-KR" sz="1600" dirty="0"/>
              <a:t>&lt;/title&gt;</a:t>
            </a:r>
          </a:p>
          <a:p>
            <a:pPr defTabSz="198450">
              <a:spcAft>
                <a:spcPts val="100"/>
              </a:spcAft>
            </a:pPr>
            <a:r>
              <a:rPr lang="en-US" altLang="ko-KR" sz="1600" dirty="0"/>
              <a:t>&lt;/head&gt;</a:t>
            </a:r>
          </a:p>
          <a:p>
            <a:pPr defTabSz="198450">
              <a:spcAft>
                <a:spcPts val="100"/>
              </a:spcAft>
            </a:pPr>
            <a:r>
              <a:rPr lang="en-US" altLang="ko-KR" sz="1600" dirty="0"/>
              <a:t>&lt;body&gt;</a:t>
            </a:r>
          </a:p>
          <a:p>
            <a:pPr defTabSz="198450">
              <a:spcAft>
                <a:spcPts val="100"/>
              </a:spcAft>
            </a:pPr>
            <a:r>
              <a:rPr lang="en-US" altLang="ko-KR" sz="1600" dirty="0"/>
              <a:t>&lt;h3&gt;3</a:t>
            </a:r>
            <a:r>
              <a:rPr lang="ko-KR" altLang="en-US" sz="1600" dirty="0"/>
              <a:t>으로 나눈 나머지가 </a:t>
            </a:r>
            <a:r>
              <a:rPr lang="en-US" altLang="ko-KR" sz="1600" dirty="0"/>
              <a:t>1</a:t>
            </a:r>
            <a:r>
              <a:rPr lang="ko-KR" altLang="en-US" sz="1600" dirty="0"/>
              <a:t>인 수만 더하기</a:t>
            </a:r>
            <a:r>
              <a:rPr lang="en-US" altLang="ko-KR" sz="1600" dirty="0"/>
              <a:t>&lt;/h3&gt;</a:t>
            </a:r>
          </a:p>
          <a:p>
            <a:pPr defTabSz="198450">
              <a:spcAft>
                <a:spcPts val="100"/>
              </a:spcAft>
            </a:pPr>
            <a:r>
              <a:rPr lang="en-US" altLang="ko-KR" sz="1600" dirty="0"/>
              <a:t>&lt;</a:t>
            </a:r>
            <a:r>
              <a:rPr lang="en-US" altLang="ko-KR" sz="1600" dirty="0" err="1"/>
              <a:t>hr</a:t>
            </a:r>
            <a:r>
              <a:rPr lang="en-US" altLang="ko-KR" sz="1600" dirty="0"/>
              <a:t>&gt;</a:t>
            </a:r>
          </a:p>
          <a:p>
            <a:pPr defTabSz="198450">
              <a:spcAft>
                <a:spcPts val="100"/>
              </a:spcAft>
            </a:pPr>
            <a:r>
              <a:rPr lang="en-US" altLang="ko-KR" sz="1600" dirty="0"/>
              <a:t>&lt;script&gt;</a:t>
            </a:r>
          </a:p>
          <a:p>
            <a:pPr defTabSz="198450">
              <a:spcAft>
                <a:spcPts val="100"/>
              </a:spcAft>
            </a:pPr>
            <a:r>
              <a:rPr lang="en-US" altLang="ko-KR" sz="1600" dirty="0"/>
              <a:t>	let sum=0;</a:t>
            </a:r>
          </a:p>
          <a:p>
            <a:pPr defTabSz="198450">
              <a:spcAft>
                <a:spcPts val="100"/>
              </a:spcAft>
            </a:pPr>
            <a:r>
              <a:rPr lang="en-US" altLang="ko-KR" sz="1600" dirty="0"/>
              <a:t>	for(let </a:t>
            </a:r>
            <a:r>
              <a:rPr lang="en-US" altLang="ko-KR" sz="1600" dirty="0" err="1"/>
              <a:t>i</a:t>
            </a:r>
            <a:r>
              <a:rPr lang="en-US" altLang="ko-KR" sz="1600" dirty="0"/>
              <a:t>=1; </a:t>
            </a:r>
            <a:r>
              <a:rPr lang="en-US" altLang="ko-KR" sz="1600" dirty="0" err="1"/>
              <a:t>i</a:t>
            </a:r>
            <a:r>
              <a:rPr lang="en-US" altLang="ko-KR" sz="1600" dirty="0"/>
              <a:t>&lt;=10; </a:t>
            </a:r>
            <a:r>
              <a:rPr lang="en-US" altLang="ko-KR" sz="1600" dirty="0" err="1"/>
              <a:t>i</a:t>
            </a:r>
            <a:r>
              <a:rPr lang="en-US" altLang="ko-KR" sz="1600" dirty="0"/>
              <a:t>++) { // </a:t>
            </a:r>
            <a:r>
              <a:rPr lang="en-US" altLang="ko-KR" sz="1600" dirty="0" err="1"/>
              <a:t>i</a:t>
            </a:r>
            <a:r>
              <a:rPr lang="ko-KR" altLang="en-US" sz="1600" dirty="0"/>
              <a:t>가 </a:t>
            </a:r>
            <a:r>
              <a:rPr lang="en-US" altLang="ko-KR" sz="1600" dirty="0"/>
              <a:t>1</a:t>
            </a:r>
            <a:r>
              <a:rPr lang="ko-KR" altLang="en-US" sz="1600" dirty="0"/>
              <a:t>에서 </a:t>
            </a:r>
            <a:r>
              <a:rPr lang="en-US" altLang="ko-KR" sz="1600" dirty="0"/>
              <a:t>10</a:t>
            </a:r>
            <a:r>
              <a:rPr lang="ko-KR" altLang="en-US" sz="1600" dirty="0"/>
              <a:t>까지 반복</a:t>
            </a:r>
            <a:endParaRPr lang="en-US" altLang="ko-KR" sz="1600" dirty="0"/>
          </a:p>
          <a:p>
            <a:pPr defTabSz="198450">
              <a:spcAft>
                <a:spcPts val="100"/>
              </a:spcAft>
            </a:pPr>
            <a:r>
              <a:rPr lang="en-US" altLang="ko-KR" sz="1600" dirty="0"/>
              <a:t>		if(i%3 != 1) // 3</a:t>
            </a:r>
            <a:r>
              <a:rPr lang="ko-KR" altLang="en-US" sz="1600" dirty="0"/>
              <a:t>으로 나눈 나머지가 </a:t>
            </a:r>
            <a:r>
              <a:rPr lang="en-US" altLang="ko-KR" sz="1600" dirty="0"/>
              <a:t>1</a:t>
            </a:r>
            <a:r>
              <a:rPr lang="ko-KR" altLang="en-US" sz="1600" dirty="0"/>
              <a:t>이 아닌 경우</a:t>
            </a:r>
          </a:p>
          <a:p>
            <a:pPr defTabSz="198450">
              <a:spcAft>
                <a:spcPts val="100"/>
              </a:spcAft>
            </a:pPr>
            <a:r>
              <a:rPr lang="en-US" altLang="ko-KR" sz="1600" dirty="0"/>
              <a:t>			continue; // </a:t>
            </a:r>
            <a:r>
              <a:rPr lang="ko-KR" altLang="en-US" sz="1600" dirty="0"/>
              <a:t>다음 반복으로 점프</a:t>
            </a:r>
            <a:r>
              <a:rPr lang="en-US" altLang="ko-KR" sz="1600" dirty="0"/>
              <a:t>(</a:t>
            </a:r>
            <a:r>
              <a:rPr lang="en-US" altLang="ko-KR" sz="1600" dirty="0" err="1"/>
              <a:t>i</a:t>
            </a:r>
            <a:r>
              <a:rPr lang="en-US" altLang="ko-KR" sz="1600" dirty="0"/>
              <a:t>++ </a:t>
            </a:r>
            <a:r>
              <a:rPr lang="ko-KR" altLang="en-US" sz="1600" dirty="0"/>
              <a:t>코드로</a:t>
            </a:r>
            <a:r>
              <a:rPr lang="en-US" altLang="ko-KR" sz="1600" dirty="0"/>
              <a:t>)</a:t>
            </a:r>
          </a:p>
          <a:p>
            <a:pPr defTabSz="198450">
              <a:spcAft>
                <a:spcPts val="100"/>
              </a:spcAft>
            </a:pPr>
            <a:r>
              <a:rPr lang="en-US" altLang="ko-KR" sz="1600" dirty="0"/>
              <a:t>		</a:t>
            </a:r>
            <a:r>
              <a:rPr lang="en-US" altLang="ko-KR" sz="1600" dirty="0" err="1"/>
              <a:t>document.write</a:t>
            </a:r>
            <a:r>
              <a:rPr lang="en-US" altLang="ko-KR" sz="1600" dirty="0"/>
              <a:t>(</a:t>
            </a:r>
            <a:r>
              <a:rPr lang="en-US" altLang="ko-KR" sz="1600" dirty="0" err="1"/>
              <a:t>i</a:t>
            </a:r>
            <a:r>
              <a:rPr lang="en-US" altLang="ko-KR" sz="1600" dirty="0"/>
              <a:t> + " ");</a:t>
            </a:r>
            <a:endParaRPr lang="ko-KR" altLang="en-US" sz="1600" dirty="0"/>
          </a:p>
          <a:p>
            <a:pPr defTabSz="198450">
              <a:spcAft>
                <a:spcPts val="100"/>
              </a:spcAft>
            </a:pPr>
            <a:r>
              <a:rPr lang="en-US" altLang="ko-KR" sz="1600" dirty="0"/>
              <a:t>		sum += </a:t>
            </a:r>
            <a:r>
              <a:rPr lang="en-US" altLang="ko-KR" sz="1600" dirty="0" err="1"/>
              <a:t>i</a:t>
            </a:r>
            <a:r>
              <a:rPr lang="en-US" altLang="ko-KR" sz="1600" dirty="0"/>
              <a:t>;</a:t>
            </a:r>
            <a:endParaRPr lang="ko-KR" altLang="en-US" sz="1600" dirty="0"/>
          </a:p>
          <a:p>
            <a:pPr defTabSz="198450">
              <a:spcAft>
                <a:spcPts val="100"/>
              </a:spcAft>
            </a:pPr>
            <a:r>
              <a:rPr lang="en-US" altLang="ko-KR" sz="1600" dirty="0"/>
              <a:t>	}</a:t>
            </a:r>
          </a:p>
          <a:p>
            <a:pPr defTabSz="198450">
              <a:spcAft>
                <a:spcPts val="100"/>
              </a:spcAft>
            </a:pPr>
            <a:r>
              <a:rPr lang="en-US" altLang="ko-KR" sz="1600" dirty="0"/>
              <a:t>	</a:t>
            </a:r>
            <a:r>
              <a:rPr lang="en-US" altLang="ko-KR" sz="1600" dirty="0" err="1"/>
              <a:t>document.write</a:t>
            </a:r>
            <a:r>
              <a:rPr lang="en-US" altLang="ko-KR" sz="1600" dirty="0"/>
              <a:t>("</a:t>
            </a:r>
            <a:r>
              <a:rPr lang="ko-KR" altLang="en-US" sz="1600" dirty="0"/>
              <a:t>합은 </a:t>
            </a:r>
            <a:r>
              <a:rPr lang="en-US" altLang="ko-KR" sz="1600" dirty="0"/>
              <a:t>"</a:t>
            </a:r>
            <a:r>
              <a:rPr lang="ko-KR" altLang="en-US" sz="1600" dirty="0"/>
              <a:t> </a:t>
            </a:r>
            <a:r>
              <a:rPr lang="en-US" altLang="ko-KR" sz="1600" dirty="0"/>
              <a:t>+ sum);</a:t>
            </a:r>
          </a:p>
          <a:p>
            <a:pPr defTabSz="198450">
              <a:spcAft>
                <a:spcPts val="100"/>
              </a:spcAft>
            </a:pPr>
            <a:r>
              <a:rPr lang="en-US" altLang="ko-KR" sz="1600" dirty="0"/>
              <a:t>&lt;/script&gt;</a:t>
            </a:r>
          </a:p>
          <a:p>
            <a:pPr defTabSz="198450">
              <a:spcAft>
                <a:spcPts val="100"/>
              </a:spcAft>
            </a:pPr>
            <a:r>
              <a:rPr lang="en-US" altLang="ko-KR" sz="1600" dirty="0"/>
              <a:t>&lt;/body&gt;</a:t>
            </a:r>
          </a:p>
          <a:p>
            <a:pPr defTabSz="198450">
              <a:spcAft>
                <a:spcPts val="100"/>
              </a:spcAft>
            </a:pPr>
            <a:r>
              <a:rPr lang="en-US" altLang="ko-KR" sz="1600" dirty="0"/>
              <a:t>&lt;/html&gt;</a:t>
            </a:r>
            <a:endParaRPr lang="ko-KR" altLang="en-US" sz="160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25000" lnSpcReduction="20000"/>
          </a:bodyPr>
          <a:lstStyle/>
          <a:p>
            <a:fld id="{01870596-DAFA-46D2-82A7-2B6B5F8E0EA4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073727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함수</a:t>
            </a:r>
          </a:p>
        </p:txBody>
      </p:sp>
      <p:sp>
        <p:nvSpPr>
          <p:cNvPr id="7" name="내용 개체 틀 6"/>
          <p:cNvSpPr>
            <a:spLocks noGrp="1"/>
          </p:cNvSpPr>
          <p:nvPr>
            <p:ph sz="quarter" idx="1"/>
          </p:nvPr>
        </p:nvSpPr>
        <p:spPr>
          <a:xfrm>
            <a:off x="2480011" y="1188343"/>
            <a:ext cx="9145016" cy="5557451"/>
          </a:xfrm>
        </p:spPr>
        <p:txBody>
          <a:bodyPr/>
          <a:lstStyle/>
          <a:p>
            <a:r>
              <a:rPr lang="ko-KR" altLang="en-US" b="1" dirty="0">
                <a:latin typeface="굴림" panose="020B0600000101010101" pitchFamily="50" charset="-127"/>
                <a:ea typeface="굴림" panose="020B0600000101010101" pitchFamily="50" charset="-127"/>
              </a:rPr>
              <a:t>함수란</a:t>
            </a:r>
            <a:r>
              <a:rPr lang="en-US" altLang="ko-KR" b="1" dirty="0">
                <a:latin typeface="굴림" panose="020B0600000101010101" pitchFamily="50" charset="-127"/>
                <a:ea typeface="굴림" panose="020B0600000101010101" pitchFamily="50" charset="-127"/>
              </a:rPr>
              <a:t>?</a:t>
            </a:r>
          </a:p>
          <a:p>
            <a:pPr lvl="1"/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목적을 가지고 작성된 코드 블록</a:t>
            </a:r>
            <a:endParaRPr lang="en-US" altLang="ko-KR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1"/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데이터 전달받아 처리한 후 결과를 돌려주는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코드 블록</a:t>
            </a:r>
            <a:endParaRPr lang="en-US" altLang="ko-KR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1"/>
            <a:endParaRPr lang="en-US" altLang="ko-KR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ko-KR" altLang="en-US" b="1" dirty="0">
                <a:latin typeface="굴림" panose="020B0600000101010101" pitchFamily="50" charset="-127"/>
                <a:ea typeface="굴림" panose="020B0600000101010101" pitchFamily="50" charset="-127"/>
              </a:rPr>
              <a:t>함수 개념</a:t>
            </a:r>
          </a:p>
          <a:p>
            <a:pPr lvl="1"/>
            <a:endParaRPr lang="en-US" altLang="ko-KR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endParaRPr lang="ko-KR" altLang="en-US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1680634" y="23015"/>
            <a:ext cx="203668" cy="4580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00817" tIns="50408" rIns="100817" bIns="50408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2315"/>
          </a:p>
        </p:txBody>
      </p:sp>
      <p:grpSp>
        <p:nvGrpSpPr>
          <p:cNvPr id="8" name="그룹 7"/>
          <p:cNvGrpSpPr/>
          <p:nvPr/>
        </p:nvGrpSpPr>
        <p:grpSpPr>
          <a:xfrm>
            <a:off x="3545789" y="3584996"/>
            <a:ext cx="4842921" cy="3413863"/>
            <a:chOff x="2483768" y="1844823"/>
            <a:chExt cx="3539208" cy="2486961"/>
          </a:xfrm>
        </p:grpSpPr>
        <p:pic>
          <p:nvPicPr>
            <p:cNvPr id="6145" name="_x273410552" descr="EMB0000265ca631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83768" y="1844823"/>
              <a:ext cx="3539208" cy="24869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모서리가 둥근 사각형 설명선 4"/>
            <p:cNvSpPr/>
            <p:nvPr/>
          </p:nvSpPr>
          <p:spPr>
            <a:xfrm>
              <a:off x="2951820" y="1969552"/>
              <a:ext cx="1080120" cy="432048"/>
            </a:xfrm>
            <a:prstGeom prst="wedgeRoundRectCallou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3" dirty="0" err="1">
                  <a:solidFill>
                    <a:schemeClr val="tx1"/>
                  </a:solidFill>
                </a:rPr>
                <a:t>애더야</a:t>
              </a:r>
              <a:r>
                <a:rPr lang="ko-KR" altLang="en-US" sz="1103" dirty="0">
                  <a:solidFill>
                    <a:schemeClr val="tx1"/>
                  </a:solidFill>
                </a:rPr>
                <a:t> </a:t>
              </a:r>
              <a:endParaRPr lang="en-US" altLang="ko-KR" sz="1103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103" dirty="0">
                  <a:solidFill>
                    <a:schemeClr val="tx1"/>
                  </a:solidFill>
                </a:rPr>
                <a:t>더하기 부탁해</a:t>
              </a:r>
            </a:p>
          </p:txBody>
        </p:sp>
      </p:grp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25000" lnSpcReduction="20000"/>
          </a:bodyPr>
          <a:lstStyle/>
          <a:p>
            <a:fld id="{01870596-DAFA-46D2-82A7-2B6B5F8E0EA4}" type="slidenum">
              <a:rPr lang="ko-KR" altLang="en-US" smtClean="0"/>
              <a:t>57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2164723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함수의 구성과</a:t>
            </a:r>
            <a:r>
              <a:rPr lang="en-US" altLang="ko-KR" dirty="0"/>
              <a:t> </a:t>
            </a:r>
            <a:r>
              <a:rPr lang="ko-KR" altLang="en-US" dirty="0"/>
              <a:t>호출</a:t>
            </a:r>
          </a:p>
        </p:txBody>
      </p:sp>
      <p:sp>
        <p:nvSpPr>
          <p:cNvPr id="18" name="내용 개체 틀 17"/>
          <p:cNvSpPr>
            <a:spLocks noGrp="1"/>
          </p:cNvSpPr>
          <p:nvPr>
            <p:ph sz="quarter" idx="1"/>
          </p:nvPr>
        </p:nvSpPr>
        <p:spPr>
          <a:xfrm>
            <a:off x="2420524" y="1426530"/>
            <a:ext cx="9125487" cy="5557451"/>
          </a:xfrm>
        </p:spPr>
        <p:txBody>
          <a:bodyPr>
            <a:normAutofit/>
          </a:bodyPr>
          <a:lstStyle/>
          <a:p>
            <a:r>
              <a:rPr lang="ko-KR" altLang="en-US" sz="2205" dirty="0"/>
              <a:t>함수의 구성</a:t>
            </a:r>
            <a:endParaRPr lang="en-US" altLang="ko-KR" sz="2205" dirty="0"/>
          </a:p>
          <a:p>
            <a:endParaRPr lang="en-US" altLang="ko-KR" sz="2205" dirty="0"/>
          </a:p>
          <a:p>
            <a:endParaRPr lang="en-US" altLang="ko-KR" sz="2205" dirty="0"/>
          </a:p>
          <a:p>
            <a:endParaRPr lang="en-US" altLang="ko-KR" sz="2205" dirty="0"/>
          </a:p>
          <a:p>
            <a:endParaRPr lang="en-US" altLang="ko-KR" sz="2205" dirty="0"/>
          </a:p>
          <a:p>
            <a:endParaRPr lang="en-US" altLang="ko-KR" sz="2205" dirty="0"/>
          </a:p>
          <a:p>
            <a:endParaRPr lang="en-US" altLang="ko-KR" sz="2205" dirty="0"/>
          </a:p>
          <a:p>
            <a:r>
              <a:rPr lang="ko-KR" altLang="en-US" sz="2205" dirty="0"/>
              <a:t>함수 호출</a:t>
            </a:r>
            <a:endParaRPr lang="en-US" altLang="ko-KR" sz="2205" dirty="0"/>
          </a:p>
          <a:p>
            <a:pPr lvl="1"/>
            <a:r>
              <a:rPr lang="ko-KR" altLang="en-US" sz="1985" dirty="0"/>
              <a:t>함수의 코드 실행 요청</a:t>
            </a:r>
          </a:p>
        </p:txBody>
      </p:sp>
      <p:grpSp>
        <p:nvGrpSpPr>
          <p:cNvPr id="22" name="그룹 21"/>
          <p:cNvGrpSpPr/>
          <p:nvPr/>
        </p:nvGrpSpPr>
        <p:grpSpPr>
          <a:xfrm>
            <a:off x="7241079" y="1511037"/>
            <a:ext cx="3707891" cy="2695401"/>
            <a:chOff x="5043276" y="1370498"/>
            <a:chExt cx="3363025" cy="2444706"/>
          </a:xfrm>
        </p:grpSpPr>
        <p:sp>
          <p:nvSpPr>
            <p:cNvPr id="4" name="모서리가 둥근 직사각형 3"/>
            <p:cNvSpPr/>
            <p:nvPr/>
          </p:nvSpPr>
          <p:spPr>
            <a:xfrm>
              <a:off x="5135618" y="1917544"/>
              <a:ext cx="3270683" cy="1505015"/>
            </a:xfrm>
            <a:prstGeom prst="roundRect">
              <a:avLst>
                <a:gd name="adj" fmla="val 2010"/>
              </a:avLst>
            </a:prstGeom>
            <a:ln>
              <a:solidFill>
                <a:schemeClr val="accent1"/>
              </a:solidFill>
            </a:ln>
          </p:spPr>
          <p:txBody>
            <a:bodyPr wrap="square">
              <a:noAutofit/>
            </a:bodyPr>
            <a:lstStyle/>
            <a:p>
              <a:pPr defTabSz="198450" fontAlgn="base" latinLnBrk="0"/>
              <a:r>
                <a:rPr lang="en-US" altLang="ko-KR" sz="2315" b="1" dirty="0">
                  <a:solidFill>
                    <a:srgbClr val="C00000"/>
                  </a:solidFill>
                </a:rPr>
                <a:t>function</a:t>
              </a:r>
              <a:r>
                <a:rPr lang="en-US" altLang="ko-KR" sz="2315" dirty="0"/>
                <a:t> </a:t>
              </a:r>
              <a:r>
                <a:rPr lang="en-US" altLang="ko-KR" sz="2315" b="1" dirty="0">
                  <a:solidFill>
                    <a:srgbClr val="0070C0"/>
                  </a:solidFill>
                </a:rPr>
                <a:t>adder </a:t>
              </a:r>
              <a:r>
                <a:rPr lang="en-US" altLang="ko-KR" sz="2315" dirty="0"/>
                <a:t>( </a:t>
              </a:r>
              <a:r>
                <a:rPr lang="en-US" altLang="ko-KR" sz="2315" b="1" dirty="0">
                  <a:solidFill>
                    <a:srgbClr val="FF5B5B"/>
                  </a:solidFill>
                </a:rPr>
                <a:t>a</a:t>
              </a:r>
              <a:r>
                <a:rPr lang="en-US" altLang="ko-KR" sz="2315" dirty="0"/>
                <a:t>,  </a:t>
              </a:r>
              <a:r>
                <a:rPr lang="en-US" altLang="ko-KR" sz="2315" b="1" dirty="0">
                  <a:solidFill>
                    <a:srgbClr val="FF5B5B"/>
                  </a:solidFill>
                </a:rPr>
                <a:t>b</a:t>
              </a:r>
              <a:r>
                <a:rPr lang="en-US" altLang="ko-KR" sz="2315" dirty="0">
                  <a:solidFill>
                    <a:srgbClr val="FF0000"/>
                  </a:solidFill>
                </a:rPr>
                <a:t> </a:t>
              </a:r>
              <a:r>
                <a:rPr lang="en-US" altLang="ko-KR" sz="2315" dirty="0"/>
                <a:t>) {</a:t>
              </a:r>
            </a:p>
            <a:p>
              <a:pPr defTabSz="198450" fontAlgn="base" latinLnBrk="0"/>
              <a:r>
                <a:rPr lang="en-US" altLang="ko-KR" sz="2315" dirty="0"/>
                <a:t>	let sum;</a:t>
              </a:r>
            </a:p>
            <a:p>
              <a:pPr defTabSz="198450" fontAlgn="base" latinLnBrk="0"/>
              <a:r>
                <a:rPr lang="en-US" altLang="ko-KR" sz="2315" dirty="0"/>
                <a:t>	sum = </a:t>
              </a:r>
              <a:r>
                <a:rPr lang="en-US" altLang="ko-KR" sz="2315" dirty="0">
                  <a:solidFill>
                    <a:srgbClr val="FF5B5B"/>
                  </a:solidFill>
                </a:rPr>
                <a:t>a</a:t>
              </a:r>
              <a:r>
                <a:rPr lang="en-US" altLang="ko-KR" sz="2315" dirty="0"/>
                <a:t> + </a:t>
              </a:r>
              <a:r>
                <a:rPr lang="en-US" altLang="ko-KR" sz="2315" dirty="0">
                  <a:solidFill>
                    <a:srgbClr val="FF5B5B"/>
                  </a:solidFill>
                </a:rPr>
                <a:t>b</a:t>
              </a:r>
              <a:r>
                <a:rPr lang="en-US" altLang="ko-KR" sz="2315" dirty="0"/>
                <a:t>;</a:t>
              </a:r>
            </a:p>
            <a:p>
              <a:pPr defTabSz="198450" fontAlgn="base" latinLnBrk="0"/>
              <a:r>
                <a:rPr lang="en-US" altLang="ko-KR" sz="2315" dirty="0"/>
                <a:t>	</a:t>
              </a:r>
              <a:r>
                <a:rPr lang="en-US" altLang="ko-KR" sz="2315" b="1" dirty="0">
                  <a:solidFill>
                    <a:srgbClr val="C00000"/>
                  </a:solidFill>
                </a:rPr>
                <a:t>return</a:t>
              </a:r>
              <a:r>
                <a:rPr lang="en-US" altLang="ko-KR" sz="2315" dirty="0"/>
                <a:t> </a:t>
              </a:r>
              <a:r>
                <a:rPr lang="en-US" altLang="ko-KR" sz="2315" dirty="0">
                  <a:solidFill>
                    <a:srgbClr val="7030A0"/>
                  </a:solidFill>
                </a:rPr>
                <a:t>sum</a:t>
              </a:r>
              <a:r>
                <a:rPr lang="en-US" altLang="ko-KR" sz="2315" dirty="0"/>
                <a:t>; </a:t>
              </a:r>
              <a:r>
                <a:rPr lang="en-US" altLang="ko-KR" sz="2315" dirty="0">
                  <a:solidFill>
                    <a:srgbClr val="00B050"/>
                  </a:solidFill>
                </a:rPr>
                <a:t>// </a:t>
              </a:r>
              <a:r>
                <a:rPr lang="ko-KR" altLang="en-US" sz="2315" dirty="0">
                  <a:solidFill>
                    <a:srgbClr val="00B050"/>
                  </a:solidFill>
                </a:rPr>
                <a:t>덧셈 합 리턴</a:t>
              </a:r>
            </a:p>
            <a:p>
              <a:pPr defTabSz="198450" fontAlgn="base" latinLnBrk="0"/>
              <a:r>
                <a:rPr lang="en-US" altLang="ko-KR" sz="2315" dirty="0"/>
                <a:t>}</a:t>
              </a:r>
              <a:endParaRPr lang="ko-KR" altLang="en-US" sz="2315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043276" y="1385510"/>
              <a:ext cx="724339" cy="2376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3" dirty="0"/>
                <a:t>함수 선언</a:t>
              </a:r>
              <a:endParaRPr lang="en-US" altLang="ko-KR" sz="1103" dirty="0"/>
            </a:p>
          </p:txBody>
        </p:sp>
        <p:sp>
          <p:nvSpPr>
            <p:cNvPr id="10" name="자유형 9"/>
            <p:cNvSpPr/>
            <p:nvPr/>
          </p:nvSpPr>
          <p:spPr>
            <a:xfrm flipH="1">
              <a:off x="7126927" y="1616719"/>
              <a:ext cx="271262" cy="437367"/>
            </a:xfrm>
            <a:custGeom>
              <a:avLst/>
              <a:gdLst>
                <a:gd name="connsiteX0" fmla="*/ 0 w 86970"/>
                <a:gd name="connsiteY0" fmla="*/ 0 h 330200"/>
                <a:gd name="connsiteX1" fmla="*/ 76200 w 86970"/>
                <a:gd name="connsiteY1" fmla="*/ 186267 h 330200"/>
                <a:gd name="connsiteX2" fmla="*/ 84666 w 86970"/>
                <a:gd name="connsiteY2" fmla="*/ 330200 h 33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6970" h="330200">
                  <a:moveTo>
                    <a:pt x="0" y="0"/>
                  </a:moveTo>
                  <a:cubicBezTo>
                    <a:pt x="31044" y="65617"/>
                    <a:pt x="62089" y="131234"/>
                    <a:pt x="76200" y="186267"/>
                  </a:cubicBezTo>
                  <a:cubicBezTo>
                    <a:pt x="90311" y="241300"/>
                    <a:pt x="87488" y="285750"/>
                    <a:pt x="84666" y="330200"/>
                  </a:cubicBezTo>
                </a:path>
              </a:pathLst>
            </a:custGeom>
            <a:noFill/>
            <a:ln w="9525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15"/>
            </a:p>
          </p:txBody>
        </p:sp>
        <p:sp>
          <p:nvSpPr>
            <p:cNvPr id="19" name="TextBox 18"/>
            <p:cNvSpPr txBox="1"/>
            <p:nvPr/>
          </p:nvSpPr>
          <p:spPr>
            <a:xfrm flipH="1">
              <a:off x="7014777" y="1379894"/>
              <a:ext cx="815460" cy="2376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3" dirty="0"/>
                <a:t>매개 변수 </a:t>
              </a:r>
            </a:p>
          </p:txBody>
        </p:sp>
        <p:sp>
          <p:nvSpPr>
            <p:cNvPr id="20" name="자유형 19"/>
            <p:cNvSpPr/>
            <p:nvPr/>
          </p:nvSpPr>
          <p:spPr>
            <a:xfrm>
              <a:off x="7398188" y="1626771"/>
              <a:ext cx="114381" cy="393447"/>
            </a:xfrm>
            <a:custGeom>
              <a:avLst/>
              <a:gdLst>
                <a:gd name="connsiteX0" fmla="*/ 0 w 86970"/>
                <a:gd name="connsiteY0" fmla="*/ 0 h 330200"/>
                <a:gd name="connsiteX1" fmla="*/ 76200 w 86970"/>
                <a:gd name="connsiteY1" fmla="*/ 186267 h 330200"/>
                <a:gd name="connsiteX2" fmla="*/ 84666 w 86970"/>
                <a:gd name="connsiteY2" fmla="*/ 330200 h 33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6970" h="330200">
                  <a:moveTo>
                    <a:pt x="0" y="0"/>
                  </a:moveTo>
                  <a:cubicBezTo>
                    <a:pt x="31044" y="65617"/>
                    <a:pt x="62089" y="131234"/>
                    <a:pt x="76200" y="186267"/>
                  </a:cubicBezTo>
                  <a:cubicBezTo>
                    <a:pt x="90311" y="241300"/>
                    <a:pt x="87488" y="285750"/>
                    <a:pt x="84666" y="330200"/>
                  </a:cubicBezTo>
                </a:path>
              </a:pathLst>
            </a:custGeom>
            <a:noFill/>
            <a:ln w="9525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15"/>
            </a:p>
          </p:txBody>
        </p:sp>
        <p:sp>
          <p:nvSpPr>
            <p:cNvPr id="23" name="자유형 22"/>
            <p:cNvSpPr/>
            <p:nvPr/>
          </p:nvSpPr>
          <p:spPr>
            <a:xfrm flipH="1">
              <a:off x="5544130" y="3071891"/>
              <a:ext cx="45719" cy="480378"/>
            </a:xfrm>
            <a:custGeom>
              <a:avLst/>
              <a:gdLst>
                <a:gd name="connsiteX0" fmla="*/ 0 w 584200"/>
                <a:gd name="connsiteY0" fmla="*/ 423333 h 423333"/>
                <a:gd name="connsiteX1" fmla="*/ 186267 w 584200"/>
                <a:gd name="connsiteY1" fmla="*/ 93133 h 423333"/>
                <a:gd name="connsiteX2" fmla="*/ 584200 w 584200"/>
                <a:gd name="connsiteY2" fmla="*/ 0 h 423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4200" h="423333">
                  <a:moveTo>
                    <a:pt x="0" y="423333"/>
                  </a:moveTo>
                  <a:cubicBezTo>
                    <a:pt x="44450" y="293510"/>
                    <a:pt x="88900" y="163688"/>
                    <a:pt x="186267" y="93133"/>
                  </a:cubicBezTo>
                  <a:cubicBezTo>
                    <a:pt x="283634" y="22578"/>
                    <a:pt x="433917" y="11289"/>
                    <a:pt x="584200" y="0"/>
                  </a:cubicBezTo>
                </a:path>
              </a:pathLst>
            </a:custGeom>
            <a:noFill/>
            <a:ln w="9525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15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5167024" y="3577519"/>
              <a:ext cx="906202" cy="2376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3" dirty="0"/>
                <a:t>반환 키워드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6143285" y="3576447"/>
              <a:ext cx="596394" cy="2376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3" dirty="0"/>
                <a:t>반환 값</a:t>
              </a:r>
            </a:p>
          </p:txBody>
        </p:sp>
        <p:sp>
          <p:nvSpPr>
            <p:cNvPr id="26" name="자유형 25"/>
            <p:cNvSpPr/>
            <p:nvPr/>
          </p:nvSpPr>
          <p:spPr>
            <a:xfrm flipH="1" flipV="1">
              <a:off x="6390077" y="3071891"/>
              <a:ext cx="72008" cy="529955"/>
            </a:xfrm>
            <a:custGeom>
              <a:avLst/>
              <a:gdLst>
                <a:gd name="connsiteX0" fmla="*/ 0 w 86970"/>
                <a:gd name="connsiteY0" fmla="*/ 0 h 330200"/>
                <a:gd name="connsiteX1" fmla="*/ 76200 w 86970"/>
                <a:gd name="connsiteY1" fmla="*/ 186267 h 330200"/>
                <a:gd name="connsiteX2" fmla="*/ 84666 w 86970"/>
                <a:gd name="connsiteY2" fmla="*/ 330200 h 33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6970" h="330200">
                  <a:moveTo>
                    <a:pt x="0" y="0"/>
                  </a:moveTo>
                  <a:cubicBezTo>
                    <a:pt x="31044" y="65617"/>
                    <a:pt x="62089" y="131234"/>
                    <a:pt x="76200" y="186267"/>
                  </a:cubicBezTo>
                  <a:cubicBezTo>
                    <a:pt x="90311" y="241300"/>
                    <a:pt x="87488" y="285750"/>
                    <a:pt x="84666" y="330200"/>
                  </a:cubicBezTo>
                </a:path>
              </a:pathLst>
            </a:custGeom>
            <a:noFill/>
            <a:ln w="9525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15"/>
            </a:p>
          </p:txBody>
        </p:sp>
        <p:sp>
          <p:nvSpPr>
            <p:cNvPr id="27" name="자유형 26"/>
            <p:cNvSpPr/>
            <p:nvPr/>
          </p:nvSpPr>
          <p:spPr>
            <a:xfrm>
              <a:off x="6380362" y="1616719"/>
              <a:ext cx="81723" cy="399285"/>
            </a:xfrm>
            <a:custGeom>
              <a:avLst/>
              <a:gdLst>
                <a:gd name="connsiteX0" fmla="*/ 0 w 86970"/>
                <a:gd name="connsiteY0" fmla="*/ 0 h 330200"/>
                <a:gd name="connsiteX1" fmla="*/ 76200 w 86970"/>
                <a:gd name="connsiteY1" fmla="*/ 186267 h 330200"/>
                <a:gd name="connsiteX2" fmla="*/ 84666 w 86970"/>
                <a:gd name="connsiteY2" fmla="*/ 330200 h 33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6970" h="330200">
                  <a:moveTo>
                    <a:pt x="0" y="0"/>
                  </a:moveTo>
                  <a:cubicBezTo>
                    <a:pt x="31044" y="65617"/>
                    <a:pt x="62089" y="131234"/>
                    <a:pt x="76200" y="186267"/>
                  </a:cubicBezTo>
                  <a:cubicBezTo>
                    <a:pt x="90311" y="241300"/>
                    <a:pt x="87488" y="285750"/>
                    <a:pt x="84666" y="330200"/>
                  </a:cubicBezTo>
                </a:path>
              </a:pathLst>
            </a:custGeom>
            <a:noFill/>
            <a:ln w="9525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15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6073226" y="1370498"/>
              <a:ext cx="724339" cy="2376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3" dirty="0"/>
                <a:t>함수 이름</a:t>
              </a:r>
            </a:p>
          </p:txBody>
        </p:sp>
        <p:sp>
          <p:nvSpPr>
            <p:cNvPr id="29" name="자유형 28"/>
            <p:cNvSpPr/>
            <p:nvPr/>
          </p:nvSpPr>
          <p:spPr>
            <a:xfrm>
              <a:off x="5556041" y="1626771"/>
              <a:ext cx="81723" cy="399285"/>
            </a:xfrm>
            <a:custGeom>
              <a:avLst/>
              <a:gdLst>
                <a:gd name="connsiteX0" fmla="*/ 0 w 86970"/>
                <a:gd name="connsiteY0" fmla="*/ 0 h 330200"/>
                <a:gd name="connsiteX1" fmla="*/ 76200 w 86970"/>
                <a:gd name="connsiteY1" fmla="*/ 186267 h 330200"/>
                <a:gd name="connsiteX2" fmla="*/ 84666 w 86970"/>
                <a:gd name="connsiteY2" fmla="*/ 330200 h 33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6970" h="330200">
                  <a:moveTo>
                    <a:pt x="0" y="0"/>
                  </a:moveTo>
                  <a:cubicBezTo>
                    <a:pt x="31044" y="65617"/>
                    <a:pt x="62089" y="131234"/>
                    <a:pt x="76200" y="186267"/>
                  </a:cubicBezTo>
                  <a:cubicBezTo>
                    <a:pt x="90311" y="241300"/>
                    <a:pt x="87488" y="285750"/>
                    <a:pt x="84666" y="330200"/>
                  </a:cubicBezTo>
                </a:path>
              </a:pathLst>
            </a:custGeom>
            <a:noFill/>
            <a:ln w="9525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15"/>
            </a:p>
          </p:txBody>
        </p:sp>
      </p:grpSp>
      <p:sp>
        <p:nvSpPr>
          <p:cNvPr id="6" name="모서리가 둥근 직사각형 5"/>
          <p:cNvSpPr/>
          <p:nvPr/>
        </p:nvSpPr>
        <p:spPr>
          <a:xfrm>
            <a:off x="2821628" y="2121401"/>
            <a:ext cx="4193489" cy="1265502"/>
          </a:xfrm>
          <a:prstGeom prst="roundRect">
            <a:avLst>
              <a:gd name="adj" fmla="val 6953"/>
            </a:avLst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noAutofit/>
          </a:bodyPr>
          <a:lstStyle/>
          <a:p>
            <a:pPr defTabSz="198450" fontAlgn="base" latinLnBrk="0"/>
            <a:r>
              <a:rPr lang="en-US" altLang="ko-KR" sz="1764" kern="0" dirty="0">
                <a:solidFill>
                  <a:srgbClr val="000000"/>
                </a:solidFill>
                <a:latin typeface="+mj-ea"/>
                <a:ea typeface="+mj-ea"/>
              </a:rPr>
              <a:t>function </a:t>
            </a:r>
            <a:r>
              <a:rPr lang="ko-KR" altLang="en-US" sz="1764" kern="0" dirty="0">
                <a:solidFill>
                  <a:srgbClr val="000000"/>
                </a:solidFill>
                <a:latin typeface="+mj-ea"/>
                <a:ea typeface="+mj-ea"/>
              </a:rPr>
              <a:t>함수이름</a:t>
            </a:r>
            <a:r>
              <a:rPr lang="en-US" altLang="ko-KR" sz="1764" kern="0" dirty="0">
                <a:solidFill>
                  <a:srgbClr val="000000"/>
                </a:solidFill>
                <a:latin typeface="+mj-ea"/>
                <a:ea typeface="+mj-ea"/>
              </a:rPr>
              <a:t>(arg1, arg2,..., </a:t>
            </a:r>
            <a:r>
              <a:rPr lang="en-US" altLang="ko-KR" sz="1764" kern="0" dirty="0" err="1">
                <a:solidFill>
                  <a:srgbClr val="000000"/>
                </a:solidFill>
                <a:latin typeface="+mj-ea"/>
                <a:ea typeface="+mj-ea"/>
              </a:rPr>
              <a:t>argn</a:t>
            </a:r>
            <a:r>
              <a:rPr lang="en-US" altLang="ko-KR" sz="1764" kern="0" dirty="0">
                <a:solidFill>
                  <a:srgbClr val="000000"/>
                </a:solidFill>
                <a:latin typeface="+mj-ea"/>
                <a:ea typeface="+mj-ea"/>
              </a:rPr>
              <a:t>) {</a:t>
            </a:r>
            <a:endParaRPr lang="ko-KR" altLang="en-US" sz="1764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defTabSz="198450" fontAlgn="base" latinLnBrk="0"/>
            <a:r>
              <a:rPr lang="ko-KR" altLang="en-US" sz="1764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764" kern="0" dirty="0">
                <a:solidFill>
                  <a:srgbClr val="000000"/>
                </a:solidFill>
                <a:latin typeface="+mj-ea"/>
                <a:ea typeface="+mj-ea"/>
              </a:rPr>
              <a:t>	...</a:t>
            </a:r>
            <a:r>
              <a:rPr lang="ko-KR" altLang="en-US" sz="1764" kern="0" dirty="0">
                <a:solidFill>
                  <a:srgbClr val="000000"/>
                </a:solidFill>
                <a:latin typeface="+mj-ea"/>
                <a:ea typeface="+mj-ea"/>
              </a:rPr>
              <a:t>프로그램 코드</a:t>
            </a:r>
            <a:r>
              <a:rPr lang="en-US" altLang="ko-KR" sz="1764" kern="0" dirty="0">
                <a:solidFill>
                  <a:srgbClr val="000000"/>
                </a:solidFill>
                <a:latin typeface="+mj-ea"/>
                <a:ea typeface="+mj-ea"/>
              </a:rPr>
              <a:t>...</a:t>
            </a:r>
            <a:endParaRPr lang="ko-KR" altLang="en-US" sz="1764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defTabSz="198450" fontAlgn="base" latinLnBrk="0"/>
            <a:r>
              <a:rPr lang="en-US" altLang="ko-KR" sz="1764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ko-KR" altLang="en-US" sz="1764" kern="0" dirty="0">
                <a:solidFill>
                  <a:srgbClr val="000000"/>
                </a:solidFill>
                <a:latin typeface="+mj-ea"/>
                <a:ea typeface="+mj-ea"/>
              </a:rPr>
              <a:t>	결과를 </a:t>
            </a:r>
            <a:r>
              <a:rPr lang="ko-KR" altLang="en-US" sz="1764" kern="0" dirty="0" err="1">
                <a:solidFill>
                  <a:srgbClr val="000000"/>
                </a:solidFill>
                <a:latin typeface="+mj-ea"/>
                <a:ea typeface="+mj-ea"/>
              </a:rPr>
              <a:t>리턴하는</a:t>
            </a:r>
            <a:r>
              <a:rPr lang="ko-KR" altLang="en-US" sz="1764" kern="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altLang="ko-KR" sz="1764" kern="0" dirty="0">
                <a:solidFill>
                  <a:srgbClr val="000000"/>
                </a:solidFill>
                <a:latin typeface="+mj-ea"/>
                <a:ea typeface="+mj-ea"/>
              </a:rPr>
              <a:t>return </a:t>
            </a:r>
            <a:r>
              <a:rPr lang="ko-KR" altLang="en-US" sz="1764" kern="0" dirty="0">
                <a:solidFill>
                  <a:srgbClr val="000000"/>
                </a:solidFill>
                <a:latin typeface="+mj-ea"/>
                <a:ea typeface="+mj-ea"/>
              </a:rPr>
              <a:t>문</a:t>
            </a:r>
          </a:p>
          <a:p>
            <a:pPr defTabSz="198450" fontAlgn="base" latinLnBrk="0"/>
            <a:r>
              <a:rPr lang="en-US" altLang="ko-KR" sz="1764" kern="0" dirty="0">
                <a:solidFill>
                  <a:srgbClr val="000000"/>
                </a:solidFill>
                <a:latin typeface="+mj-ea"/>
                <a:ea typeface="+mj-ea"/>
              </a:rPr>
              <a:t>}</a:t>
            </a:r>
            <a:endParaRPr lang="ko-KR" altLang="en-US" sz="1764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grpSp>
        <p:nvGrpSpPr>
          <p:cNvPr id="33" name="그룹 32"/>
          <p:cNvGrpSpPr/>
          <p:nvPr/>
        </p:nvGrpSpPr>
        <p:grpSpPr>
          <a:xfrm>
            <a:off x="3839633" y="4993695"/>
            <a:ext cx="6761090" cy="2202193"/>
            <a:chOff x="1958194" y="4529239"/>
            <a:chExt cx="6132250" cy="1997370"/>
          </a:xfrm>
        </p:grpSpPr>
        <p:sp>
          <p:nvSpPr>
            <p:cNvPr id="11" name="TextBox 10"/>
            <p:cNvSpPr txBox="1"/>
            <p:nvPr/>
          </p:nvSpPr>
          <p:spPr>
            <a:xfrm>
              <a:off x="2987824" y="5128685"/>
              <a:ext cx="1964523" cy="29927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544" dirty="0"/>
                <a:t>let n = adder(10, 20); </a:t>
              </a:r>
              <a:endParaRPr lang="ko-KR" altLang="en-US" sz="1544" dirty="0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5900569" y="5109085"/>
              <a:ext cx="2189875" cy="116138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defTabSz="198450" fontAlgn="base" latinLnBrk="0"/>
              <a:r>
                <a:rPr lang="en-US" altLang="ko-KR" sz="1544" dirty="0"/>
                <a:t>function adder(a,  b) {</a:t>
              </a:r>
            </a:p>
            <a:p>
              <a:pPr defTabSz="198450" fontAlgn="base" latinLnBrk="0"/>
              <a:r>
                <a:rPr lang="en-US" altLang="ko-KR" sz="1544" dirty="0"/>
                <a:t>	let sum;</a:t>
              </a:r>
            </a:p>
            <a:p>
              <a:pPr defTabSz="198450" fontAlgn="base" latinLnBrk="0"/>
              <a:r>
                <a:rPr lang="en-US" altLang="ko-KR" sz="1544" dirty="0"/>
                <a:t>	sum = a + b;</a:t>
              </a:r>
            </a:p>
            <a:p>
              <a:pPr defTabSz="198450" fontAlgn="base" latinLnBrk="0"/>
              <a:r>
                <a:rPr lang="en-US" altLang="ko-KR" sz="1544" dirty="0"/>
                <a:t>	return sum; </a:t>
              </a:r>
              <a:endParaRPr lang="ko-KR" altLang="en-US" sz="1544" dirty="0"/>
            </a:p>
            <a:p>
              <a:pPr defTabSz="198450" fontAlgn="base" latinLnBrk="0"/>
              <a:r>
                <a:rPr lang="en-US" altLang="ko-KR" sz="1544" dirty="0"/>
                <a:t>}</a:t>
              </a:r>
              <a:endParaRPr lang="ko-KR" altLang="en-US" sz="1544" dirty="0"/>
            </a:p>
          </p:txBody>
        </p:sp>
        <p:sp>
          <p:nvSpPr>
            <p:cNvPr id="13" name="자유형 12"/>
            <p:cNvSpPr/>
            <p:nvPr/>
          </p:nvSpPr>
          <p:spPr>
            <a:xfrm>
              <a:off x="4461225" y="4749663"/>
              <a:ext cx="2798120" cy="467397"/>
            </a:xfrm>
            <a:custGeom>
              <a:avLst/>
              <a:gdLst>
                <a:gd name="connsiteX0" fmla="*/ 0 w 3342640"/>
                <a:gd name="connsiteY0" fmla="*/ 447077 h 467397"/>
                <a:gd name="connsiteX1" fmla="*/ 1127760 w 3342640"/>
                <a:gd name="connsiteY1" fmla="*/ 37 h 467397"/>
                <a:gd name="connsiteX2" fmla="*/ 3342640 w 3342640"/>
                <a:gd name="connsiteY2" fmla="*/ 467397 h 467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42640" h="467397">
                  <a:moveTo>
                    <a:pt x="0" y="447077"/>
                  </a:moveTo>
                  <a:cubicBezTo>
                    <a:pt x="285326" y="221863"/>
                    <a:pt x="570653" y="-3350"/>
                    <a:pt x="1127760" y="37"/>
                  </a:cubicBezTo>
                  <a:cubicBezTo>
                    <a:pt x="1684867" y="3424"/>
                    <a:pt x="2513753" y="235410"/>
                    <a:pt x="3342640" y="467397"/>
                  </a:cubicBezTo>
                </a:path>
              </a:pathLst>
            </a:custGeom>
            <a:noFill/>
            <a:ln w="9525">
              <a:solidFill>
                <a:srgbClr val="C00000"/>
              </a:solidFill>
              <a:prstDash val="dash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15"/>
            </a:p>
          </p:txBody>
        </p:sp>
        <p:sp>
          <p:nvSpPr>
            <p:cNvPr id="14" name="자유형 13"/>
            <p:cNvSpPr/>
            <p:nvPr/>
          </p:nvSpPr>
          <p:spPr>
            <a:xfrm>
              <a:off x="4676433" y="4708985"/>
              <a:ext cx="2826752" cy="508075"/>
            </a:xfrm>
            <a:custGeom>
              <a:avLst/>
              <a:gdLst>
                <a:gd name="connsiteX0" fmla="*/ 0 w 2733040"/>
                <a:gd name="connsiteY0" fmla="*/ 528395 h 528395"/>
                <a:gd name="connsiteX1" fmla="*/ 1778000 w 2733040"/>
                <a:gd name="connsiteY1" fmla="*/ 75 h 528395"/>
                <a:gd name="connsiteX2" fmla="*/ 2733040 w 2733040"/>
                <a:gd name="connsiteY2" fmla="*/ 497915 h 528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33040" h="528395">
                  <a:moveTo>
                    <a:pt x="0" y="528395"/>
                  </a:moveTo>
                  <a:cubicBezTo>
                    <a:pt x="661246" y="266775"/>
                    <a:pt x="1322493" y="5155"/>
                    <a:pt x="1778000" y="75"/>
                  </a:cubicBezTo>
                  <a:cubicBezTo>
                    <a:pt x="2233507" y="-5005"/>
                    <a:pt x="2483273" y="246455"/>
                    <a:pt x="2733040" y="497915"/>
                  </a:cubicBezTo>
                </a:path>
              </a:pathLst>
            </a:custGeom>
            <a:noFill/>
            <a:ln w="9525">
              <a:solidFill>
                <a:srgbClr val="C00000"/>
              </a:solidFill>
              <a:prstDash val="dash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15"/>
            </a:p>
          </p:txBody>
        </p:sp>
        <p:sp>
          <p:nvSpPr>
            <p:cNvPr id="15" name="자유형 14"/>
            <p:cNvSpPr/>
            <p:nvPr/>
          </p:nvSpPr>
          <p:spPr>
            <a:xfrm>
              <a:off x="3431275" y="5369460"/>
              <a:ext cx="2720629" cy="605596"/>
            </a:xfrm>
            <a:custGeom>
              <a:avLst/>
              <a:gdLst>
                <a:gd name="connsiteX0" fmla="*/ 3362960 w 3362960"/>
                <a:gd name="connsiteY0" fmla="*/ 579120 h 605596"/>
                <a:gd name="connsiteX1" fmla="*/ 568960 w 3362960"/>
                <a:gd name="connsiteY1" fmla="*/ 538480 h 605596"/>
                <a:gd name="connsiteX2" fmla="*/ 0 w 3362960"/>
                <a:gd name="connsiteY2" fmla="*/ 0 h 60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62960" h="605596">
                  <a:moveTo>
                    <a:pt x="3362960" y="579120"/>
                  </a:moveTo>
                  <a:cubicBezTo>
                    <a:pt x="2246206" y="607060"/>
                    <a:pt x="1129453" y="635000"/>
                    <a:pt x="568960" y="538480"/>
                  </a:cubicBezTo>
                  <a:cubicBezTo>
                    <a:pt x="8467" y="441960"/>
                    <a:pt x="4233" y="220980"/>
                    <a:pt x="0" y="0"/>
                  </a:cubicBezTo>
                </a:path>
              </a:pathLst>
            </a:custGeom>
            <a:noFill/>
            <a:ln w="9525">
              <a:solidFill>
                <a:srgbClr val="C00000"/>
              </a:solidFill>
              <a:prstDash val="dash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15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316393" y="5975056"/>
              <a:ext cx="336144" cy="2683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323" dirty="0">
                  <a:solidFill>
                    <a:srgbClr val="C00000"/>
                  </a:solidFill>
                </a:rPr>
                <a:t>30</a:t>
              </a:r>
              <a:endParaRPr lang="ko-KR" altLang="en-US" sz="1323" dirty="0">
                <a:solidFill>
                  <a:srgbClr val="C00000"/>
                </a:solidFill>
              </a:endParaRPr>
            </a:p>
          </p:txBody>
        </p:sp>
        <p:sp>
          <p:nvSpPr>
            <p:cNvPr id="5" name="오른쪽 화살표 4"/>
            <p:cNvSpPr/>
            <p:nvPr/>
          </p:nvSpPr>
          <p:spPr>
            <a:xfrm>
              <a:off x="5336444" y="5184931"/>
              <a:ext cx="314113" cy="153889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15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225046" y="5282573"/>
              <a:ext cx="474527" cy="2376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3" dirty="0"/>
                <a:t>호출</a:t>
              </a: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5699573" y="4529239"/>
              <a:ext cx="407386" cy="4068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315" dirty="0">
                  <a:sym typeface="Wingdings 2" panose="05020102010507070707" pitchFamily="18" charset="2"/>
                </a:rPr>
                <a:t></a:t>
              </a:r>
              <a:endParaRPr lang="ko-KR" altLang="en-US" sz="2315" dirty="0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7376040" y="5509194"/>
              <a:ext cx="407386" cy="4068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315">
                  <a:sym typeface="Wingdings 2" panose="05020102010507070707" pitchFamily="18" charset="2"/>
                </a:rPr>
                <a:t></a:t>
              </a:r>
              <a:endParaRPr lang="ko-KR" altLang="en-US" sz="2315" dirty="0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5072459" y="5702820"/>
              <a:ext cx="407386" cy="4068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315" dirty="0">
                  <a:sym typeface="Wingdings 2" panose="05020102010507070707" pitchFamily="18" charset="2"/>
                </a:rPr>
                <a:t></a:t>
              </a:r>
              <a:endParaRPr lang="ko-KR" altLang="en-US" sz="2315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6489352" y="6258217"/>
              <a:ext cx="886688" cy="2683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323" dirty="0">
                  <a:solidFill>
                    <a:srgbClr val="0070C0"/>
                  </a:solidFill>
                </a:rPr>
                <a:t>함수 코드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958194" y="5159463"/>
              <a:ext cx="1029630" cy="2683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323" dirty="0">
                  <a:solidFill>
                    <a:srgbClr val="0070C0"/>
                  </a:solidFill>
                </a:rPr>
                <a:t>함수 </a:t>
              </a:r>
              <a:r>
                <a:rPr lang="ko-KR" altLang="en-US" sz="1323" dirty="0" err="1">
                  <a:solidFill>
                    <a:srgbClr val="0070C0"/>
                  </a:solidFill>
                </a:rPr>
                <a:t>호출문</a:t>
              </a:r>
              <a:endParaRPr lang="ko-KR" altLang="en-US" sz="1323" dirty="0">
                <a:solidFill>
                  <a:srgbClr val="0070C0"/>
                </a:solidFill>
              </a:endParaRPr>
            </a:p>
          </p:txBody>
        </p:sp>
      </p:grpSp>
      <p:sp>
        <p:nvSpPr>
          <p:cNvPr id="21" name="슬라이드 번호 개체 틀 2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25000" lnSpcReduction="20000"/>
          </a:bodyPr>
          <a:lstStyle/>
          <a:p>
            <a:fld id="{01870596-DAFA-46D2-82A7-2B6B5F8E0EA4}" type="slidenum">
              <a:rPr lang="ko-KR" altLang="en-US" smtClean="0"/>
              <a:t>58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4136630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256979" y="1044327"/>
            <a:ext cx="5239882" cy="5761321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98450">
              <a:spcAft>
                <a:spcPts val="100"/>
              </a:spcAft>
            </a:pPr>
            <a:r>
              <a:rPr lang="en-US" altLang="ko-KR" sz="1600" dirty="0"/>
              <a:t>&lt;!DOCTYPE html&gt;</a:t>
            </a:r>
          </a:p>
          <a:p>
            <a:pPr defTabSz="198450">
              <a:spcAft>
                <a:spcPts val="100"/>
              </a:spcAft>
            </a:pPr>
            <a:r>
              <a:rPr lang="en-US" altLang="ko-KR" sz="1600" dirty="0"/>
              <a:t>&lt;html&gt;</a:t>
            </a:r>
          </a:p>
          <a:p>
            <a:pPr defTabSz="198450">
              <a:spcAft>
                <a:spcPts val="100"/>
              </a:spcAft>
            </a:pPr>
            <a:r>
              <a:rPr lang="en-US" altLang="ko-KR" sz="1600" dirty="0"/>
              <a:t>&lt;head&gt;</a:t>
            </a:r>
          </a:p>
          <a:p>
            <a:pPr defTabSz="198450">
              <a:spcAft>
                <a:spcPts val="100"/>
              </a:spcAft>
            </a:pPr>
            <a:r>
              <a:rPr lang="en-US" altLang="ko-KR" sz="1600" dirty="0"/>
              <a:t>&lt;meta </a:t>
            </a:r>
            <a:r>
              <a:rPr lang="en-US" altLang="ko-KR" sz="1600"/>
              <a:t>charset="utf-8"</a:t>
            </a:r>
            <a:r>
              <a:rPr lang="en-US" altLang="ko-KR" sz="1600" dirty="0"/>
              <a:t>&gt;</a:t>
            </a:r>
          </a:p>
          <a:p>
            <a:pPr defTabSz="198450">
              <a:spcAft>
                <a:spcPts val="100"/>
              </a:spcAft>
            </a:pPr>
            <a:r>
              <a:rPr lang="en-US" altLang="ko-KR" sz="1600" dirty="0"/>
              <a:t>&lt;title</a:t>
            </a:r>
            <a:r>
              <a:rPr lang="en-US" altLang="ko-KR" sz="1600"/>
              <a:t>&gt;</a:t>
            </a:r>
            <a:r>
              <a:rPr lang="ko-KR" altLang="en-US" sz="1600"/>
              <a:t>함수</a:t>
            </a:r>
            <a:r>
              <a:rPr lang="en-US" altLang="ko-KR" sz="1600" dirty="0"/>
              <a:t>&lt;/title&gt;</a:t>
            </a:r>
          </a:p>
          <a:p>
            <a:pPr defTabSz="198450">
              <a:spcAft>
                <a:spcPts val="100"/>
              </a:spcAft>
            </a:pPr>
            <a:r>
              <a:rPr lang="en-US" altLang="ko-KR" sz="1600" dirty="0"/>
              <a:t>&lt;script&gt;</a:t>
            </a:r>
          </a:p>
          <a:p>
            <a:pPr defTabSz="198450">
              <a:spcAft>
                <a:spcPts val="100"/>
              </a:spcAft>
            </a:pPr>
            <a:r>
              <a:rPr lang="en-US" altLang="ko-KR" sz="1600" dirty="0"/>
              <a:t>function adder(a, b) </a:t>
            </a:r>
            <a:r>
              <a:rPr lang="en-US" altLang="ko-KR" sz="1600"/>
              <a:t>{ </a:t>
            </a:r>
            <a:r>
              <a:rPr lang="en-US" altLang="ko-KR" sz="1600" dirty="0"/>
              <a:t>// </a:t>
            </a:r>
            <a:r>
              <a:rPr lang="ko-KR" altLang="en-US" sz="1600"/>
              <a:t>함수 작성</a:t>
            </a:r>
            <a:endParaRPr lang="en-US" altLang="ko-KR" sz="1600" dirty="0"/>
          </a:p>
          <a:p>
            <a:pPr defTabSz="198450">
              <a:spcAft>
                <a:spcPts val="100"/>
              </a:spcAft>
            </a:pPr>
            <a:r>
              <a:rPr lang="en-US" altLang="ko-KR" sz="1600" dirty="0"/>
              <a:t>	let sum;</a:t>
            </a:r>
          </a:p>
          <a:p>
            <a:pPr defTabSz="198450">
              <a:spcAft>
                <a:spcPts val="100"/>
              </a:spcAft>
            </a:pPr>
            <a:r>
              <a:rPr lang="en-US" altLang="ko-KR" sz="1600" dirty="0"/>
              <a:t>	sum = a + b;</a:t>
            </a:r>
          </a:p>
          <a:p>
            <a:pPr defTabSz="198450">
              <a:spcAft>
                <a:spcPts val="100"/>
              </a:spcAft>
            </a:pPr>
            <a:r>
              <a:rPr lang="en-US" altLang="ko-KR" sz="1600" dirty="0"/>
              <a:t>	return sum;</a:t>
            </a:r>
          </a:p>
          <a:p>
            <a:pPr defTabSz="198450">
              <a:spcAft>
                <a:spcPts val="100"/>
              </a:spcAft>
            </a:pPr>
            <a:r>
              <a:rPr lang="en-US" altLang="ko-KR" sz="1600" dirty="0"/>
              <a:t>}</a:t>
            </a:r>
          </a:p>
          <a:p>
            <a:pPr defTabSz="198450">
              <a:spcAft>
                <a:spcPts val="100"/>
              </a:spcAft>
            </a:pPr>
            <a:r>
              <a:rPr lang="en-US" altLang="ko-KR" sz="1600" dirty="0"/>
              <a:t>&lt;/script&gt;</a:t>
            </a:r>
          </a:p>
          <a:p>
            <a:pPr defTabSz="198450">
              <a:spcAft>
                <a:spcPts val="100"/>
              </a:spcAft>
            </a:pPr>
            <a:r>
              <a:rPr lang="en-US" altLang="ko-KR" sz="1600" dirty="0"/>
              <a:t>&lt;/head&gt;</a:t>
            </a:r>
          </a:p>
          <a:p>
            <a:pPr defTabSz="198450">
              <a:spcAft>
                <a:spcPts val="100"/>
              </a:spcAft>
            </a:pPr>
            <a:r>
              <a:rPr lang="en-US" altLang="ko-KR" sz="1600" dirty="0"/>
              <a:t>&lt;body&gt;</a:t>
            </a:r>
          </a:p>
          <a:p>
            <a:pPr defTabSz="198450">
              <a:spcAft>
                <a:spcPts val="100"/>
              </a:spcAft>
            </a:pPr>
            <a:r>
              <a:rPr lang="en-US" altLang="ko-KR" sz="1600" dirty="0"/>
              <a:t>&lt;h3&gt;</a:t>
            </a:r>
            <a:r>
              <a:rPr lang="ko-KR" altLang="en-US" sz="1600"/>
              <a:t>함수 </a:t>
            </a:r>
            <a:r>
              <a:rPr lang="en-US" altLang="ko-KR" sz="1600" dirty="0"/>
              <a:t>adder()&lt;/h3&gt;</a:t>
            </a:r>
          </a:p>
          <a:p>
            <a:pPr defTabSz="198450">
              <a:spcAft>
                <a:spcPts val="100"/>
              </a:spcAft>
            </a:pPr>
            <a:r>
              <a:rPr lang="en-US" altLang="ko-KR" sz="1600"/>
              <a:t>&lt;hr</a:t>
            </a:r>
            <a:r>
              <a:rPr lang="en-US" altLang="ko-KR" sz="1600" dirty="0"/>
              <a:t>&gt;</a:t>
            </a:r>
          </a:p>
          <a:p>
            <a:pPr defTabSz="198450">
              <a:spcAft>
                <a:spcPts val="100"/>
              </a:spcAft>
            </a:pPr>
            <a:r>
              <a:rPr lang="en-US" altLang="ko-KR" sz="1600" dirty="0"/>
              <a:t>&lt;script&gt;</a:t>
            </a:r>
          </a:p>
          <a:p>
            <a:pPr defTabSz="198450">
              <a:spcAft>
                <a:spcPts val="100"/>
              </a:spcAft>
            </a:pPr>
            <a:r>
              <a:rPr lang="en-US" altLang="ko-KR" sz="1600" dirty="0"/>
              <a:t>	let n = adder(24567, </a:t>
            </a:r>
            <a:r>
              <a:rPr lang="en-US" altLang="ko-KR" sz="1600"/>
              <a:t>98374);</a:t>
            </a:r>
            <a:r>
              <a:rPr lang="en-US" altLang="ko-KR" sz="1600" dirty="0"/>
              <a:t> // </a:t>
            </a:r>
            <a:r>
              <a:rPr lang="ko-KR" altLang="en-US" sz="1600"/>
              <a:t>함수 호출</a:t>
            </a:r>
            <a:endParaRPr lang="en-US" altLang="ko-KR" sz="1600" dirty="0"/>
          </a:p>
          <a:p>
            <a:pPr defTabSz="198450">
              <a:spcAft>
                <a:spcPts val="100"/>
              </a:spcAft>
            </a:pPr>
            <a:r>
              <a:rPr lang="en-US" altLang="ko-KR" sz="1600"/>
              <a:t>	</a:t>
            </a:r>
            <a:r>
              <a:rPr lang="en-US" altLang="ko-KR" sz="1600" dirty="0" err="1"/>
              <a:t>document</a:t>
            </a:r>
            <a:r>
              <a:rPr lang="en-US" altLang="ko-KR" sz="1600" err="1"/>
              <a:t>.</a:t>
            </a:r>
            <a:r>
              <a:rPr lang="en-US" altLang="ko-KR" sz="1600"/>
              <a:t>write</a:t>
            </a:r>
            <a:r>
              <a:rPr lang="en-US" altLang="ko-KR" sz="1600" dirty="0"/>
              <a:t>("24567 + 98374</a:t>
            </a:r>
            <a:r>
              <a:rPr lang="ko-KR" altLang="en-US" sz="1600"/>
              <a:t>는 </a:t>
            </a:r>
            <a:r>
              <a:rPr lang="en-US" altLang="ko-KR" sz="1600"/>
              <a:t>"</a:t>
            </a:r>
            <a:r>
              <a:rPr lang="ko-KR" altLang="en-US" sz="1600"/>
              <a:t> </a:t>
            </a:r>
            <a:r>
              <a:rPr lang="en-US" altLang="ko-KR" sz="1600" dirty="0"/>
              <a:t>+ n </a:t>
            </a:r>
            <a:r>
              <a:rPr lang="en-US" altLang="ko-KR" sz="1600"/>
              <a:t>+ "&lt;br</a:t>
            </a:r>
            <a:r>
              <a:rPr lang="en-US" altLang="ko-KR" sz="1600" dirty="0"/>
              <a:t>&gt;");</a:t>
            </a:r>
          </a:p>
          <a:p>
            <a:pPr defTabSz="198450">
              <a:spcAft>
                <a:spcPts val="100"/>
              </a:spcAft>
            </a:pPr>
            <a:r>
              <a:rPr lang="en-US" altLang="ko-KR" sz="1600" dirty="0"/>
              <a:t>&lt;/script&gt;</a:t>
            </a:r>
          </a:p>
          <a:p>
            <a:pPr defTabSz="198450">
              <a:spcAft>
                <a:spcPts val="100"/>
              </a:spcAft>
            </a:pPr>
            <a:r>
              <a:rPr lang="en-US" altLang="ko-KR" sz="1600" dirty="0"/>
              <a:t>&lt;/body&gt;</a:t>
            </a:r>
          </a:p>
          <a:p>
            <a:pPr defTabSz="198450">
              <a:spcAft>
                <a:spcPts val="100"/>
              </a:spcAft>
            </a:pPr>
            <a:r>
              <a:rPr lang="en-US" altLang="ko-KR" sz="1600" dirty="0"/>
              <a:t>&lt;/html&gt;</a:t>
            </a:r>
            <a:endParaRPr lang="ko-KR" altLang="en-US" sz="16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B0725BB-C6C6-4E3C-959C-83B45274F3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3523" y="2412479"/>
            <a:ext cx="3663337" cy="2573610"/>
          </a:xfrm>
          <a:prstGeom prst="rect">
            <a:avLst/>
          </a:prstGeom>
          <a:ln w="6350">
            <a:solidFill>
              <a:srgbClr val="2379BF"/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36899" y="49009"/>
            <a:ext cx="8568952" cy="597509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6–22 adder() </a:t>
            </a:r>
            <a:r>
              <a:rPr lang="ko-KR" altLang="en-US" dirty="0"/>
              <a:t>함수 작성 및 호출 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25000" lnSpcReduction="20000"/>
          </a:bodyPr>
          <a:lstStyle/>
          <a:p>
            <a:fld id="{01870596-DAFA-46D2-82A7-2B6B5F8E0EA4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80425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36899" y="49009"/>
            <a:ext cx="10081120" cy="597509"/>
          </a:xfrm>
        </p:spPr>
        <p:txBody>
          <a:bodyPr vert="horz" lIns="104306" tIns="52153" rIns="104306" bIns="52153" rtlCol="0" anchor="ctr">
            <a:noAutofit/>
          </a:bodyPr>
          <a:lstStyle/>
          <a:p>
            <a:r>
              <a:rPr lang="ko-KR" altLang="en-US" sz="2400"/>
              <a:t>예제 </a:t>
            </a:r>
            <a:r>
              <a:rPr lang="en-US" altLang="ko-KR" sz="2400"/>
              <a:t>6-1 </a:t>
            </a:r>
            <a:r>
              <a:rPr lang="en-US" altLang="ko-KR" sz="2400" dirty="0"/>
              <a:t>HTML </a:t>
            </a:r>
            <a:r>
              <a:rPr lang="ko-KR" altLang="en-US" sz="2400" dirty="0"/>
              <a:t>태그의 이벤트 </a:t>
            </a:r>
            <a:r>
              <a:rPr lang="ko-KR" altLang="en-US" sz="2400" dirty="0" err="1"/>
              <a:t>리스너</a:t>
            </a:r>
            <a:r>
              <a:rPr lang="ko-KR" altLang="en-US" sz="2400" dirty="0"/>
              <a:t> 속성에 자바스크립트 코드 작성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2275515" y="1875220"/>
            <a:ext cx="5398666" cy="318151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98450"/>
            <a:r>
              <a:rPr lang="en-US" altLang="ko-KR" sz="1544" dirty="0"/>
              <a:t>&lt;!DOCTYPE html&gt;</a:t>
            </a:r>
          </a:p>
          <a:p>
            <a:pPr defTabSz="198450"/>
            <a:r>
              <a:rPr lang="en-US" altLang="ko-KR" sz="1544" dirty="0"/>
              <a:t>&lt;html&gt;</a:t>
            </a:r>
          </a:p>
          <a:p>
            <a:pPr defTabSz="198450"/>
            <a:r>
              <a:rPr lang="en-US" altLang="ko-KR" sz="1544" dirty="0"/>
              <a:t>&lt;head&gt;</a:t>
            </a:r>
          </a:p>
          <a:p>
            <a:pPr defTabSz="198450"/>
            <a:r>
              <a:rPr lang="en-US" altLang="ko-KR" sz="1544" dirty="0"/>
              <a:t>&lt;title&gt;</a:t>
            </a:r>
            <a:r>
              <a:rPr lang="ko-KR" altLang="en-US" sz="1544" dirty="0"/>
              <a:t>이벤트 </a:t>
            </a:r>
            <a:r>
              <a:rPr lang="ko-KR" altLang="en-US" sz="1544" dirty="0" err="1"/>
              <a:t>리스너</a:t>
            </a:r>
            <a:r>
              <a:rPr lang="ko-KR" altLang="en-US" sz="1544" dirty="0"/>
              <a:t> 속성에 자바스크립트 코드</a:t>
            </a:r>
            <a:r>
              <a:rPr lang="en-US" altLang="ko-KR" sz="1544" dirty="0"/>
              <a:t>&lt;/title&gt;</a:t>
            </a:r>
          </a:p>
          <a:p>
            <a:pPr defTabSz="198450"/>
            <a:r>
              <a:rPr lang="en-US" altLang="ko-KR" sz="1544" dirty="0"/>
              <a:t>&lt;/head&gt;</a:t>
            </a:r>
          </a:p>
          <a:p>
            <a:pPr defTabSz="198450"/>
            <a:r>
              <a:rPr lang="en-US" altLang="ko-KR" sz="1544" dirty="0"/>
              <a:t>&lt;body&gt;</a:t>
            </a:r>
          </a:p>
          <a:p>
            <a:pPr defTabSz="198450"/>
            <a:r>
              <a:rPr lang="en-US" altLang="ko-KR" sz="1544" dirty="0"/>
              <a:t>&lt;h3&gt;</a:t>
            </a:r>
            <a:r>
              <a:rPr lang="ko-KR" altLang="en-US" sz="1544" dirty="0"/>
              <a:t>마우스 올려 보세요</a:t>
            </a:r>
            <a:r>
              <a:rPr lang="en-US" altLang="ko-KR" sz="1544" dirty="0"/>
              <a:t>&lt;/h3&gt;</a:t>
            </a:r>
          </a:p>
          <a:p>
            <a:pPr defTabSz="198450"/>
            <a:r>
              <a:rPr lang="en-US" altLang="ko-KR" sz="1544" dirty="0"/>
              <a:t>&lt;</a:t>
            </a:r>
            <a:r>
              <a:rPr lang="en-US" altLang="ko-KR" sz="1544" dirty="0" err="1"/>
              <a:t>hr</a:t>
            </a:r>
            <a:r>
              <a:rPr lang="en-US" altLang="ko-KR" sz="1544" dirty="0"/>
              <a:t>&gt;</a:t>
            </a:r>
          </a:p>
          <a:p>
            <a:pPr defTabSz="198450"/>
            <a:r>
              <a:rPr lang="en-US" altLang="ko-KR" sz="1544" dirty="0"/>
              <a:t>&lt;</a:t>
            </a:r>
            <a:r>
              <a:rPr lang="en-US" altLang="ko-KR" sz="1544" dirty="0" err="1"/>
              <a:t>img</a:t>
            </a:r>
            <a:r>
              <a:rPr lang="en-US" altLang="ko-KR" sz="1544" dirty="0"/>
              <a:t> </a:t>
            </a:r>
            <a:r>
              <a:rPr lang="en-US" altLang="ko-KR" sz="1544" dirty="0" err="1"/>
              <a:t>src</a:t>
            </a:r>
            <a:r>
              <a:rPr lang="en-US" altLang="ko-KR" sz="1544" dirty="0"/>
              <a:t>="media/apple.png" alt="</a:t>
            </a:r>
            <a:r>
              <a:rPr lang="ko-KR" altLang="en-US" sz="1544" dirty="0"/>
              <a:t>이미지</a:t>
            </a:r>
            <a:r>
              <a:rPr lang="en-US" altLang="ko-KR" sz="1544" dirty="0"/>
              <a:t>" </a:t>
            </a:r>
          </a:p>
          <a:p>
            <a:pPr defTabSz="198450"/>
            <a:r>
              <a:rPr lang="en-US" altLang="ko-KR" sz="1544" dirty="0"/>
              <a:t>			</a:t>
            </a:r>
            <a:r>
              <a:rPr lang="en-US" altLang="ko-KR" sz="1544" b="1" dirty="0" err="1"/>
              <a:t>onmouseover</a:t>
            </a:r>
            <a:r>
              <a:rPr lang="en-US" altLang="ko-KR" sz="1544" b="1" dirty="0"/>
              <a:t>="</a:t>
            </a:r>
            <a:r>
              <a:rPr lang="en-US" altLang="ko-KR" sz="1544" b="1" dirty="0" err="1">
                <a:solidFill>
                  <a:schemeClr val="accent2">
                    <a:lumMod val="75000"/>
                  </a:schemeClr>
                </a:solidFill>
              </a:rPr>
              <a:t>this.src</a:t>
            </a:r>
            <a:r>
              <a:rPr lang="en-US" altLang="ko-KR" sz="1544" b="1" dirty="0">
                <a:solidFill>
                  <a:schemeClr val="accent2">
                    <a:lumMod val="75000"/>
                  </a:schemeClr>
                </a:solidFill>
              </a:rPr>
              <a:t>='media/banana.png'</a:t>
            </a:r>
            <a:r>
              <a:rPr lang="en-US" altLang="ko-KR" sz="1544" b="1" dirty="0"/>
              <a:t>"</a:t>
            </a:r>
          </a:p>
          <a:p>
            <a:pPr defTabSz="198450"/>
            <a:r>
              <a:rPr lang="en-US" altLang="ko-KR" sz="1544" dirty="0"/>
              <a:t>			</a:t>
            </a:r>
            <a:r>
              <a:rPr lang="en-US" altLang="ko-KR" sz="1544" b="1" dirty="0" err="1"/>
              <a:t>onmouseout</a:t>
            </a:r>
            <a:r>
              <a:rPr lang="en-US" altLang="ko-KR" sz="1544" b="1" dirty="0"/>
              <a:t>="</a:t>
            </a:r>
            <a:r>
              <a:rPr lang="en-US" altLang="ko-KR" sz="1544" b="1" dirty="0" err="1">
                <a:solidFill>
                  <a:schemeClr val="accent2">
                    <a:lumMod val="75000"/>
                  </a:schemeClr>
                </a:solidFill>
              </a:rPr>
              <a:t>this.src</a:t>
            </a:r>
            <a:r>
              <a:rPr lang="en-US" altLang="ko-KR" sz="1544" b="1" dirty="0">
                <a:solidFill>
                  <a:schemeClr val="accent2">
                    <a:lumMod val="75000"/>
                  </a:schemeClr>
                </a:solidFill>
              </a:rPr>
              <a:t>='media/apple.png'</a:t>
            </a:r>
            <a:r>
              <a:rPr lang="en-US" altLang="ko-KR" sz="1544" b="1" dirty="0"/>
              <a:t>"</a:t>
            </a:r>
            <a:r>
              <a:rPr lang="en-US" altLang="ko-KR" sz="1544" dirty="0"/>
              <a:t>&gt;</a:t>
            </a:r>
          </a:p>
          <a:p>
            <a:pPr defTabSz="198450"/>
            <a:r>
              <a:rPr lang="en-US" altLang="ko-KR" sz="1544" dirty="0"/>
              <a:t>&lt;/body&gt;</a:t>
            </a:r>
          </a:p>
          <a:p>
            <a:pPr defTabSz="198450"/>
            <a:r>
              <a:rPr lang="en-US" altLang="ko-KR" sz="1544" dirty="0"/>
              <a:t>&lt;/html&gt;</a:t>
            </a:r>
            <a:endParaRPr lang="ko-KR" altLang="en-US" sz="1544" dirty="0"/>
          </a:p>
        </p:txBody>
      </p:sp>
      <p:sp>
        <p:nvSpPr>
          <p:cNvPr id="11" name="Text Box 9"/>
          <p:cNvSpPr txBox="1">
            <a:spLocks noChangeArrowheads="1"/>
          </p:cNvSpPr>
          <p:nvPr/>
        </p:nvSpPr>
        <p:spPr bwMode="auto">
          <a:xfrm>
            <a:off x="2652700" y="5275217"/>
            <a:ext cx="1080745" cy="4317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ko-KR" altLang="en-US" sz="1103" dirty="0">
                <a:solidFill>
                  <a:srgbClr val="C00000"/>
                </a:solidFill>
                <a:latin typeface="+mj-lt"/>
              </a:rPr>
              <a:t>이벤트 </a:t>
            </a:r>
            <a:r>
              <a:rPr lang="ko-KR" altLang="en-US" sz="1103" dirty="0" err="1">
                <a:solidFill>
                  <a:srgbClr val="C00000"/>
                </a:solidFill>
                <a:latin typeface="+mj-lt"/>
              </a:rPr>
              <a:t>리스너</a:t>
            </a:r>
            <a:endParaRPr lang="en-US" altLang="ko-KR" sz="1103" dirty="0">
              <a:solidFill>
                <a:srgbClr val="C00000"/>
              </a:solidFill>
              <a:latin typeface="+mj-lt"/>
            </a:endParaRPr>
          </a:p>
          <a:p>
            <a:pPr algn="ctr"/>
            <a:r>
              <a:rPr lang="ko-KR" altLang="en-US" sz="1103" dirty="0">
                <a:solidFill>
                  <a:srgbClr val="C00000"/>
                </a:solidFill>
                <a:latin typeface="+mj-lt"/>
              </a:rPr>
              <a:t> 속성</a:t>
            </a:r>
          </a:p>
        </p:txBody>
      </p:sp>
      <p:sp>
        <p:nvSpPr>
          <p:cNvPr id="13" name="Text Box 9"/>
          <p:cNvSpPr txBox="1">
            <a:spLocks noChangeArrowheads="1"/>
          </p:cNvSpPr>
          <p:nvPr/>
        </p:nvSpPr>
        <p:spPr bwMode="auto">
          <a:xfrm>
            <a:off x="5940226" y="5254617"/>
            <a:ext cx="1031051" cy="4317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ko-KR" altLang="en-US" sz="1103" dirty="0">
                <a:solidFill>
                  <a:srgbClr val="C00000"/>
                </a:solidFill>
                <a:latin typeface="+mj-lt"/>
              </a:rPr>
              <a:t>자바스크립트</a:t>
            </a:r>
            <a:endParaRPr lang="en-US" altLang="ko-KR" sz="1103" dirty="0">
              <a:solidFill>
                <a:srgbClr val="C00000"/>
              </a:solidFill>
              <a:latin typeface="+mj-lt"/>
            </a:endParaRPr>
          </a:p>
          <a:p>
            <a:pPr algn="ctr"/>
            <a:r>
              <a:rPr lang="ko-KR" altLang="en-US" sz="1103" dirty="0">
                <a:solidFill>
                  <a:srgbClr val="C00000"/>
                </a:solidFill>
                <a:latin typeface="+mj-lt"/>
              </a:rPr>
              <a:t> 코드</a:t>
            </a:r>
          </a:p>
        </p:txBody>
      </p:sp>
      <p:sp>
        <p:nvSpPr>
          <p:cNvPr id="7" name="자유형 6"/>
          <p:cNvSpPr/>
          <p:nvPr/>
        </p:nvSpPr>
        <p:spPr>
          <a:xfrm flipH="1">
            <a:off x="3193073" y="4513802"/>
            <a:ext cx="375451" cy="761415"/>
          </a:xfrm>
          <a:custGeom>
            <a:avLst/>
            <a:gdLst>
              <a:gd name="connsiteX0" fmla="*/ 0 w 417149"/>
              <a:gd name="connsiteY0" fmla="*/ 0 h 508000"/>
              <a:gd name="connsiteX1" fmla="*/ 91440 w 417149"/>
              <a:gd name="connsiteY1" fmla="*/ 203200 h 508000"/>
              <a:gd name="connsiteX2" fmla="*/ 365760 w 417149"/>
              <a:gd name="connsiteY2" fmla="*/ 304800 h 508000"/>
              <a:gd name="connsiteX3" fmla="*/ 416560 w 417149"/>
              <a:gd name="connsiteY3" fmla="*/ 508000 h 50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7149" h="508000">
                <a:moveTo>
                  <a:pt x="0" y="0"/>
                </a:moveTo>
                <a:cubicBezTo>
                  <a:pt x="15240" y="76200"/>
                  <a:pt x="30480" y="152400"/>
                  <a:pt x="91440" y="203200"/>
                </a:cubicBezTo>
                <a:cubicBezTo>
                  <a:pt x="152400" y="254000"/>
                  <a:pt x="311573" y="254000"/>
                  <a:pt x="365760" y="304800"/>
                </a:cubicBezTo>
                <a:cubicBezTo>
                  <a:pt x="419947" y="355600"/>
                  <a:pt x="418253" y="431800"/>
                  <a:pt x="416560" y="508000"/>
                </a:cubicBezTo>
              </a:path>
            </a:pathLst>
          </a:custGeom>
          <a:noFill/>
          <a:ln w="9525">
            <a:solidFill>
              <a:srgbClr val="C0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315"/>
          </a:p>
        </p:txBody>
      </p:sp>
      <p:sp>
        <p:nvSpPr>
          <p:cNvPr id="15" name="자유형 14"/>
          <p:cNvSpPr/>
          <p:nvPr/>
        </p:nvSpPr>
        <p:spPr>
          <a:xfrm>
            <a:off x="6048868" y="4604818"/>
            <a:ext cx="317568" cy="670397"/>
          </a:xfrm>
          <a:custGeom>
            <a:avLst/>
            <a:gdLst>
              <a:gd name="connsiteX0" fmla="*/ 0 w 417149"/>
              <a:gd name="connsiteY0" fmla="*/ 0 h 508000"/>
              <a:gd name="connsiteX1" fmla="*/ 91440 w 417149"/>
              <a:gd name="connsiteY1" fmla="*/ 203200 h 508000"/>
              <a:gd name="connsiteX2" fmla="*/ 365760 w 417149"/>
              <a:gd name="connsiteY2" fmla="*/ 304800 h 508000"/>
              <a:gd name="connsiteX3" fmla="*/ 416560 w 417149"/>
              <a:gd name="connsiteY3" fmla="*/ 508000 h 50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7149" h="508000">
                <a:moveTo>
                  <a:pt x="0" y="0"/>
                </a:moveTo>
                <a:cubicBezTo>
                  <a:pt x="15240" y="76200"/>
                  <a:pt x="30480" y="152400"/>
                  <a:pt x="91440" y="203200"/>
                </a:cubicBezTo>
                <a:cubicBezTo>
                  <a:pt x="152400" y="254000"/>
                  <a:pt x="311573" y="254000"/>
                  <a:pt x="365760" y="304800"/>
                </a:cubicBezTo>
                <a:cubicBezTo>
                  <a:pt x="419947" y="355600"/>
                  <a:pt x="418253" y="431800"/>
                  <a:pt x="416560" y="508000"/>
                </a:cubicBezTo>
              </a:path>
            </a:pathLst>
          </a:custGeom>
          <a:noFill/>
          <a:ln w="9525">
            <a:solidFill>
              <a:srgbClr val="C0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315"/>
          </a:p>
        </p:txBody>
      </p:sp>
      <p:sp>
        <p:nvSpPr>
          <p:cNvPr id="12" name="자유형 11"/>
          <p:cNvSpPr/>
          <p:nvPr/>
        </p:nvSpPr>
        <p:spPr>
          <a:xfrm>
            <a:off x="4610385" y="4513801"/>
            <a:ext cx="168207" cy="803148"/>
          </a:xfrm>
          <a:custGeom>
            <a:avLst/>
            <a:gdLst>
              <a:gd name="connsiteX0" fmla="*/ 0 w 417149"/>
              <a:gd name="connsiteY0" fmla="*/ 0 h 508000"/>
              <a:gd name="connsiteX1" fmla="*/ 91440 w 417149"/>
              <a:gd name="connsiteY1" fmla="*/ 203200 h 508000"/>
              <a:gd name="connsiteX2" fmla="*/ 365760 w 417149"/>
              <a:gd name="connsiteY2" fmla="*/ 304800 h 508000"/>
              <a:gd name="connsiteX3" fmla="*/ 416560 w 417149"/>
              <a:gd name="connsiteY3" fmla="*/ 508000 h 50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7149" h="508000">
                <a:moveTo>
                  <a:pt x="0" y="0"/>
                </a:moveTo>
                <a:cubicBezTo>
                  <a:pt x="15240" y="76200"/>
                  <a:pt x="30480" y="152400"/>
                  <a:pt x="91440" y="203200"/>
                </a:cubicBezTo>
                <a:cubicBezTo>
                  <a:pt x="152400" y="254000"/>
                  <a:pt x="311573" y="254000"/>
                  <a:pt x="365760" y="304800"/>
                </a:cubicBezTo>
                <a:cubicBezTo>
                  <a:pt x="419947" y="355600"/>
                  <a:pt x="418253" y="431800"/>
                  <a:pt x="416560" y="508000"/>
                </a:cubicBezTo>
              </a:path>
            </a:pathLst>
          </a:custGeom>
          <a:noFill/>
          <a:ln w="9525">
            <a:solidFill>
              <a:srgbClr val="C00000"/>
            </a:solidFill>
            <a:prstDash val="sysDot"/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315"/>
          </a:p>
        </p:txBody>
      </p:sp>
      <p:sp>
        <p:nvSpPr>
          <p:cNvPr id="14" name="Text Box 9"/>
          <p:cNvSpPr txBox="1">
            <a:spLocks noChangeArrowheads="1"/>
          </p:cNvSpPr>
          <p:nvPr/>
        </p:nvSpPr>
        <p:spPr bwMode="auto">
          <a:xfrm>
            <a:off x="3825249" y="5283344"/>
            <a:ext cx="2117887" cy="4317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ko-KR" sz="1103" dirty="0">
                <a:solidFill>
                  <a:srgbClr val="C00000"/>
                </a:solidFill>
                <a:latin typeface="+mj-lt"/>
              </a:rPr>
              <a:t>this</a:t>
            </a:r>
            <a:r>
              <a:rPr lang="ko-KR" altLang="en-US" sz="1103" dirty="0">
                <a:solidFill>
                  <a:srgbClr val="C00000"/>
                </a:solidFill>
                <a:latin typeface="+mj-lt"/>
              </a:rPr>
              <a:t>는 현재 </a:t>
            </a:r>
            <a:r>
              <a:rPr lang="en-US" altLang="ko-KR" sz="1103" dirty="0" err="1">
                <a:solidFill>
                  <a:srgbClr val="C00000"/>
                </a:solidFill>
                <a:latin typeface="+mj-lt"/>
              </a:rPr>
              <a:t>img</a:t>
            </a:r>
            <a:r>
              <a:rPr lang="en-US" altLang="ko-KR" sz="1103" dirty="0">
                <a:solidFill>
                  <a:srgbClr val="C00000"/>
                </a:solidFill>
                <a:latin typeface="+mj-lt"/>
              </a:rPr>
              <a:t> </a:t>
            </a:r>
            <a:r>
              <a:rPr lang="ko-KR" altLang="en-US" sz="1103" dirty="0">
                <a:solidFill>
                  <a:srgbClr val="C00000"/>
                </a:solidFill>
                <a:latin typeface="+mj-lt"/>
              </a:rPr>
              <a:t>태그를 </a:t>
            </a:r>
            <a:endParaRPr lang="en-US" altLang="ko-KR" sz="1103" dirty="0">
              <a:solidFill>
                <a:srgbClr val="C00000"/>
              </a:solidFill>
              <a:latin typeface="+mj-lt"/>
            </a:endParaRPr>
          </a:p>
          <a:p>
            <a:pPr algn="ctr"/>
            <a:r>
              <a:rPr lang="ko-KR" altLang="en-US" sz="1103" dirty="0">
                <a:solidFill>
                  <a:srgbClr val="C00000"/>
                </a:solidFill>
                <a:latin typeface="+mj-lt"/>
              </a:rPr>
              <a:t>가리키는 자바스크립트 키워드</a:t>
            </a:r>
          </a:p>
        </p:txBody>
      </p:sp>
      <p:sp>
        <p:nvSpPr>
          <p:cNvPr id="16" name="타원 15"/>
          <p:cNvSpPr/>
          <p:nvPr/>
        </p:nvSpPr>
        <p:spPr>
          <a:xfrm>
            <a:off x="4222848" y="4255494"/>
            <a:ext cx="2858118" cy="349325"/>
          </a:xfrm>
          <a:prstGeom prst="ellipse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315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2762" y="2034004"/>
            <a:ext cx="2205407" cy="2582646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8300" y="3383670"/>
            <a:ext cx="2205407" cy="258264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405141" y="6050263"/>
            <a:ext cx="2473401" cy="477719"/>
          </a:xfrm>
          <a:prstGeom prst="wedgeRoundRectCallout">
            <a:avLst>
              <a:gd name="adj1" fmla="val 3262"/>
              <a:gd name="adj2" fmla="val -16443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103" dirty="0"/>
              <a:t>이미지에 마우스를 올리면 바나나로</a:t>
            </a:r>
            <a:endParaRPr lang="en-US" altLang="ko-KR" sz="1103" dirty="0"/>
          </a:p>
          <a:p>
            <a:r>
              <a:rPr lang="ko-KR" altLang="en-US" sz="1103" dirty="0"/>
              <a:t>내리면 다시 사과로 바뀐다</a:t>
            </a:r>
            <a:r>
              <a:rPr lang="en-US" altLang="ko-KR" sz="1103" dirty="0"/>
              <a:t>.</a:t>
            </a:r>
            <a:endParaRPr lang="ko-KR" altLang="en-US" sz="1103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25000" lnSpcReduction="20000"/>
          </a:bodyPr>
          <a:lstStyle/>
          <a:p>
            <a:fld id="{01870596-DAFA-46D2-82A7-2B6B5F8E0EA4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45012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자바스크립트에서 제공하는 전역 함수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>
          <a:xfrm>
            <a:off x="2277822" y="1116335"/>
            <a:ext cx="10204293" cy="5112568"/>
          </a:xfrm>
        </p:spPr>
        <p:txBody>
          <a:bodyPr>
            <a:normAutofit/>
          </a:bodyPr>
          <a:lstStyle/>
          <a:p>
            <a:pPr lvl="0"/>
            <a:r>
              <a:rPr lang="ko-KR" altLang="en-US" sz="2205" dirty="0"/>
              <a:t>대표적인 자바스크립트 함수</a:t>
            </a:r>
            <a:endParaRPr lang="en-US" altLang="ko-KR" sz="2205" dirty="0"/>
          </a:p>
          <a:p>
            <a:pPr lvl="1"/>
            <a:r>
              <a:rPr lang="en-US" altLang="ko-KR" sz="1985" dirty="0"/>
              <a:t>eval() </a:t>
            </a:r>
            <a:r>
              <a:rPr lang="ko-KR" altLang="en-US" sz="1985" dirty="0"/>
              <a:t>함수 </a:t>
            </a:r>
            <a:r>
              <a:rPr lang="en-US" altLang="ko-KR" sz="1985" dirty="0"/>
              <a:t>: </a:t>
            </a:r>
            <a:r>
              <a:rPr lang="en-US" altLang="ko-KR" sz="1764" dirty="0"/>
              <a:t>let res = eval("2*3+4*6"); // res</a:t>
            </a:r>
            <a:r>
              <a:rPr lang="ko-KR" altLang="en-US" sz="1764" dirty="0"/>
              <a:t>는 </a:t>
            </a:r>
            <a:r>
              <a:rPr lang="en-US" altLang="ko-KR" sz="1764" dirty="0"/>
              <a:t>30 </a:t>
            </a:r>
          </a:p>
          <a:p>
            <a:pPr lvl="1"/>
            <a:endParaRPr lang="en-US" altLang="ko-KR" sz="400" dirty="0"/>
          </a:p>
          <a:p>
            <a:pPr lvl="1"/>
            <a:r>
              <a:rPr lang="en-US" altLang="ko-KR" sz="1985" dirty="0" err="1"/>
              <a:t>parseInt</a:t>
            </a:r>
            <a:r>
              <a:rPr lang="en-US" altLang="ko-KR" sz="1985" dirty="0"/>
              <a:t>() </a:t>
            </a:r>
            <a:r>
              <a:rPr lang="ko-KR" altLang="en-US" sz="1985" dirty="0"/>
              <a:t>함수 </a:t>
            </a:r>
            <a:r>
              <a:rPr lang="en-US" altLang="ko-KR" sz="1985" dirty="0"/>
              <a:t>: </a:t>
            </a:r>
            <a:r>
              <a:rPr lang="en-US" altLang="ko-KR" sz="1764" dirty="0"/>
              <a:t> let l = </a:t>
            </a:r>
            <a:r>
              <a:rPr lang="en-US" altLang="ko-KR" sz="1764" dirty="0" err="1"/>
              <a:t>parseInt</a:t>
            </a:r>
            <a:r>
              <a:rPr lang="en-US" altLang="ko-KR" sz="1764" dirty="0"/>
              <a:t>("32"); // "32"</a:t>
            </a:r>
            <a:r>
              <a:rPr lang="ko-KR" altLang="en-US" sz="1764" dirty="0"/>
              <a:t>를 </a:t>
            </a:r>
            <a:r>
              <a:rPr lang="en-US" altLang="ko-KR" sz="1764" dirty="0"/>
              <a:t>10</a:t>
            </a:r>
            <a:r>
              <a:rPr lang="ko-KR" altLang="en-US" sz="1764" dirty="0"/>
              <a:t>진수로 변환</a:t>
            </a:r>
            <a:r>
              <a:rPr lang="en-US" altLang="ko-KR" sz="1764" dirty="0"/>
              <a:t>, </a:t>
            </a:r>
            <a:r>
              <a:rPr lang="ko-KR" altLang="en-US" sz="1764" dirty="0"/>
              <a:t>정수 </a:t>
            </a:r>
            <a:r>
              <a:rPr lang="en-US" altLang="ko-KR" sz="1764" dirty="0"/>
              <a:t>32 </a:t>
            </a:r>
            <a:r>
              <a:rPr lang="ko-KR" altLang="en-US" sz="1764" dirty="0"/>
              <a:t>리턴</a:t>
            </a:r>
          </a:p>
          <a:p>
            <a:pPr marL="756095" lvl="2" indent="0">
              <a:buNone/>
            </a:pPr>
            <a:r>
              <a:rPr lang="en-US" altLang="ko-KR" sz="1764" dirty="0"/>
              <a:t>                          let n = </a:t>
            </a:r>
            <a:r>
              <a:rPr lang="en-US" altLang="ko-KR" sz="1764" dirty="0" err="1"/>
              <a:t>parseInt</a:t>
            </a:r>
            <a:r>
              <a:rPr lang="en-US" altLang="ko-KR" sz="1764" dirty="0"/>
              <a:t>("0x32"); // "0x32"</a:t>
            </a:r>
            <a:r>
              <a:rPr lang="ko-KR" altLang="en-US" sz="1764" dirty="0"/>
              <a:t>를 </a:t>
            </a:r>
            <a:r>
              <a:rPr lang="en-US" altLang="ko-KR" sz="1764" dirty="0"/>
              <a:t>16</a:t>
            </a:r>
            <a:r>
              <a:rPr lang="ko-KR" altLang="en-US" sz="1764" dirty="0"/>
              <a:t>진수로 해석</a:t>
            </a:r>
            <a:r>
              <a:rPr lang="en-US" altLang="ko-KR" sz="1764" dirty="0"/>
              <a:t>, </a:t>
            </a:r>
            <a:r>
              <a:rPr lang="ko-KR" altLang="en-US" sz="1764" dirty="0"/>
              <a:t>정수 </a:t>
            </a:r>
            <a:r>
              <a:rPr lang="en-US" altLang="ko-KR" sz="1764" dirty="0"/>
              <a:t>50 </a:t>
            </a:r>
            <a:r>
              <a:rPr lang="ko-KR" altLang="en-US" sz="1764" dirty="0"/>
              <a:t>리턴</a:t>
            </a:r>
            <a:endParaRPr lang="en-US" altLang="ko-KR" sz="1764" dirty="0"/>
          </a:p>
          <a:p>
            <a:pPr marL="756095" lvl="2" indent="0">
              <a:buNone/>
            </a:pPr>
            <a:endParaRPr lang="en-US" altLang="ko-KR" sz="1600" dirty="0"/>
          </a:p>
          <a:p>
            <a:pPr lvl="1"/>
            <a:r>
              <a:rPr lang="en-US" altLang="ko-KR" sz="1985" dirty="0" err="1"/>
              <a:t>isNaN</a:t>
            </a:r>
            <a:r>
              <a:rPr lang="en-US" altLang="ko-KR" sz="1985" dirty="0"/>
              <a:t>() </a:t>
            </a:r>
            <a:r>
              <a:rPr lang="ko-KR" altLang="en-US" sz="1985" dirty="0"/>
              <a:t>함수 </a:t>
            </a:r>
            <a:r>
              <a:rPr lang="en-US" altLang="ko-KR" sz="1985" dirty="0"/>
              <a:t>: </a:t>
            </a:r>
            <a:r>
              <a:rPr lang="en-US" altLang="ko-KR" sz="1764" dirty="0" err="1"/>
              <a:t>isNaN</a:t>
            </a:r>
            <a:r>
              <a:rPr lang="en-US" altLang="ko-KR" sz="1764" dirty="0"/>
              <a:t>(32) // false </a:t>
            </a:r>
            <a:r>
              <a:rPr lang="ko-KR" altLang="en-US" sz="1764" dirty="0"/>
              <a:t>리턴</a:t>
            </a:r>
            <a:r>
              <a:rPr lang="en-US" altLang="ko-KR" sz="1764" dirty="0"/>
              <a:t>. </a:t>
            </a:r>
            <a:r>
              <a:rPr lang="ko-KR" altLang="en-US" sz="1764" dirty="0"/>
              <a:t>숫자이므로</a:t>
            </a:r>
            <a:endParaRPr lang="en-US" altLang="ko-KR" sz="1764" dirty="0"/>
          </a:p>
          <a:p>
            <a:pPr marL="756095" lvl="2" indent="0">
              <a:buNone/>
            </a:pPr>
            <a:r>
              <a:rPr lang="en-US" altLang="ko-KR" sz="1764" dirty="0"/>
              <a:t>                      </a:t>
            </a:r>
            <a:r>
              <a:rPr lang="en-US" altLang="ko-KR" sz="1764" dirty="0" err="1"/>
              <a:t>isNaN</a:t>
            </a:r>
            <a:r>
              <a:rPr lang="en-US" altLang="ko-KR" sz="1764" dirty="0"/>
              <a:t>('32') // false </a:t>
            </a:r>
            <a:r>
              <a:rPr lang="ko-KR" altLang="en-US" sz="1764" dirty="0"/>
              <a:t>리턴</a:t>
            </a:r>
            <a:r>
              <a:rPr lang="en-US" altLang="ko-KR" sz="1764" dirty="0"/>
              <a:t>. </a:t>
            </a:r>
            <a:r>
              <a:rPr lang="ko-KR" altLang="en-US" sz="1764" dirty="0"/>
              <a:t>숫자 값의 문자열이므로</a:t>
            </a:r>
            <a:endParaRPr lang="en-US" altLang="ko-KR" sz="1764" dirty="0"/>
          </a:p>
          <a:p>
            <a:pPr marL="756095" lvl="2" indent="0">
              <a:buNone/>
            </a:pPr>
            <a:r>
              <a:rPr lang="en-US" altLang="ko-KR" sz="1764" dirty="0"/>
              <a:t>                      </a:t>
            </a:r>
            <a:r>
              <a:rPr lang="en-US" altLang="ko-KR" sz="1764" dirty="0" err="1"/>
              <a:t>isNaN</a:t>
            </a:r>
            <a:r>
              <a:rPr lang="en-US" altLang="ko-KR" sz="1764" dirty="0"/>
              <a:t>("32") // false </a:t>
            </a:r>
            <a:r>
              <a:rPr lang="ko-KR" altLang="en-US" sz="1764" dirty="0"/>
              <a:t>리턴</a:t>
            </a:r>
            <a:r>
              <a:rPr lang="en-US" altLang="ko-KR" sz="1764" dirty="0"/>
              <a:t>.</a:t>
            </a:r>
            <a:r>
              <a:rPr lang="ko-KR" altLang="en-US" sz="1764" dirty="0"/>
              <a:t> 숫자 값의 문자열이므로</a:t>
            </a:r>
            <a:endParaRPr lang="en-US" altLang="ko-KR" sz="1764" dirty="0"/>
          </a:p>
          <a:p>
            <a:pPr marL="756095" lvl="2" indent="0">
              <a:buNone/>
            </a:pPr>
            <a:r>
              <a:rPr lang="en-US" altLang="ko-KR" sz="1764" dirty="0"/>
              <a:t> 	                  </a:t>
            </a:r>
            <a:r>
              <a:rPr lang="en-US" altLang="ko-KR" sz="1764" dirty="0" err="1"/>
              <a:t>isNaN</a:t>
            </a:r>
            <a:r>
              <a:rPr lang="en-US" altLang="ko-KR" sz="1764" dirty="0"/>
              <a:t>("hello") // true </a:t>
            </a:r>
            <a:r>
              <a:rPr lang="ko-KR" altLang="en-US" sz="1764" dirty="0"/>
              <a:t>리턴</a:t>
            </a:r>
            <a:r>
              <a:rPr lang="en-US" altLang="ko-KR" sz="1764" dirty="0"/>
              <a:t>. </a:t>
            </a:r>
            <a:r>
              <a:rPr lang="ko-KR" altLang="en-US" sz="1764" dirty="0"/>
              <a:t>숫자가 아니므로</a:t>
            </a:r>
          </a:p>
          <a:p>
            <a:pPr lvl="1"/>
            <a:endParaRPr lang="ko-KR" altLang="en-US" sz="1985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7019" y="4500711"/>
            <a:ext cx="8136904" cy="2475935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25000" lnSpcReduction="20000"/>
          </a:bodyPr>
          <a:lstStyle/>
          <a:p>
            <a:fld id="{01870596-DAFA-46D2-82A7-2B6B5F8E0EA4}" type="slidenum">
              <a:rPr lang="ko-KR" altLang="en-US" smtClean="0"/>
              <a:t>60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8880962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 </a:t>
            </a:r>
            <a:r>
              <a:rPr lang="en-US" altLang="ko-KR" dirty="0"/>
              <a:t>6–23 </a:t>
            </a:r>
            <a:r>
              <a:rPr lang="en-US" altLang="ko-KR" dirty="0" err="1"/>
              <a:t>eval</a:t>
            </a:r>
            <a:r>
              <a:rPr lang="en-US" altLang="ko-KR" dirty="0"/>
              <a:t>(),</a:t>
            </a:r>
            <a:r>
              <a:rPr lang="ko-KR" altLang="en-US" dirty="0"/>
              <a:t> </a:t>
            </a:r>
            <a:r>
              <a:rPr lang="en-US" altLang="ko-KR" dirty="0" err="1"/>
              <a:t>parseInt</a:t>
            </a:r>
            <a:r>
              <a:rPr lang="en-US" altLang="ko-KR" dirty="0"/>
              <a:t>(), </a:t>
            </a:r>
            <a:r>
              <a:rPr lang="en-US" altLang="ko-KR" dirty="0" err="1"/>
              <a:t>isNaN</a:t>
            </a:r>
            <a:r>
              <a:rPr lang="en-US" altLang="ko-KR" dirty="0"/>
              <a:t>()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972822" y="935648"/>
            <a:ext cx="8568952" cy="6471002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98450">
              <a:spcAft>
                <a:spcPts val="100"/>
              </a:spcAft>
            </a:pPr>
            <a:r>
              <a:rPr lang="en-US" altLang="ko-KR" sz="1400" dirty="0"/>
              <a:t>&lt;!DOCTYPE html&gt;</a:t>
            </a:r>
          </a:p>
          <a:p>
            <a:pPr defTabSz="198450">
              <a:spcAft>
                <a:spcPts val="100"/>
              </a:spcAft>
            </a:pPr>
            <a:r>
              <a:rPr lang="en-US" altLang="ko-KR" sz="1400" dirty="0"/>
              <a:t>&lt;html&gt;</a:t>
            </a:r>
          </a:p>
          <a:p>
            <a:pPr defTabSz="198450">
              <a:spcAft>
                <a:spcPts val="100"/>
              </a:spcAft>
            </a:pPr>
            <a:r>
              <a:rPr lang="en-US" altLang="ko-KR" sz="1400" dirty="0"/>
              <a:t>&lt;head&gt;&lt;meta </a:t>
            </a:r>
            <a:r>
              <a:rPr lang="en-US" altLang="ko-KR" sz="1400"/>
              <a:t>charset="utf-8"</a:t>
            </a:r>
            <a:r>
              <a:rPr lang="en-US" altLang="ko-KR" sz="1400" dirty="0"/>
              <a:t>&gt;</a:t>
            </a:r>
          </a:p>
          <a:p>
            <a:pPr defTabSz="198450">
              <a:spcAft>
                <a:spcPts val="100"/>
              </a:spcAft>
            </a:pPr>
            <a:r>
              <a:rPr lang="en-US" altLang="ko-KR" sz="1400" dirty="0"/>
              <a:t>&lt;title&gt;</a:t>
            </a:r>
            <a:r>
              <a:rPr lang="ko-KR" altLang="en-US" sz="1400"/>
              <a:t>자바스크립트 전역함수</a:t>
            </a:r>
            <a:r>
              <a:rPr lang="en-US" altLang="ko-KR" sz="1400" dirty="0"/>
              <a:t>&lt;/title&gt;</a:t>
            </a:r>
          </a:p>
          <a:p>
            <a:pPr defTabSz="198450">
              <a:spcAft>
                <a:spcPts val="100"/>
              </a:spcAft>
            </a:pPr>
            <a:r>
              <a:rPr lang="en-US" altLang="ko-KR" sz="1400" dirty="0"/>
              <a:t>&lt;script&gt;</a:t>
            </a:r>
          </a:p>
          <a:p>
            <a:pPr defTabSz="198450">
              <a:spcAft>
                <a:spcPts val="100"/>
              </a:spcAft>
            </a:pPr>
            <a:r>
              <a:rPr lang="en-US" altLang="ko-KR" sz="1400"/>
              <a:t>function evalParseIntIsNaN</a:t>
            </a:r>
            <a:r>
              <a:rPr lang="en-US" altLang="ko-KR" sz="1400" dirty="0"/>
              <a:t>() {</a:t>
            </a:r>
          </a:p>
          <a:p>
            <a:pPr defTabSz="198450">
              <a:spcAft>
                <a:spcPts val="100"/>
              </a:spcAft>
            </a:pPr>
            <a:r>
              <a:rPr lang="en-US" altLang="ko-KR" sz="1400" dirty="0"/>
              <a:t>	</a:t>
            </a:r>
            <a:r>
              <a:rPr lang="en-US" altLang="ko-KR" sz="1400"/>
              <a:t>let </a:t>
            </a:r>
            <a:r>
              <a:rPr lang="en-US" altLang="ko-KR" sz="1400" dirty="0"/>
              <a:t>res </a:t>
            </a:r>
            <a:r>
              <a:rPr lang="en-US" altLang="ko-KR" sz="1400"/>
              <a:t>= eval</a:t>
            </a:r>
            <a:r>
              <a:rPr lang="en-US" altLang="ko-KR" sz="1400" dirty="0"/>
              <a:t>("</a:t>
            </a:r>
            <a:r>
              <a:rPr lang="en-US" altLang="ko-KR" sz="1400"/>
              <a:t>2*3+4*6");</a:t>
            </a:r>
            <a:r>
              <a:rPr lang="en-US" altLang="ko-KR" sz="1400" dirty="0"/>
              <a:t> // res</a:t>
            </a:r>
            <a:r>
              <a:rPr lang="ko-KR" altLang="en-US" sz="1400"/>
              <a:t>는 </a:t>
            </a:r>
            <a:r>
              <a:rPr lang="en-US" altLang="ko-KR" sz="1400" dirty="0"/>
              <a:t>30</a:t>
            </a:r>
          </a:p>
          <a:p>
            <a:pPr defTabSz="198450">
              <a:spcAft>
                <a:spcPts val="100"/>
              </a:spcAft>
            </a:pPr>
            <a:r>
              <a:rPr lang="en-US" altLang="ko-KR" sz="1400"/>
              <a:t>	</a:t>
            </a:r>
            <a:r>
              <a:rPr lang="en-US" altLang="ko-KR" sz="1400" dirty="0" err="1"/>
              <a:t>document</a:t>
            </a:r>
            <a:r>
              <a:rPr lang="en-US" altLang="ko-KR" sz="1400" err="1"/>
              <a:t>.</a:t>
            </a:r>
            <a:r>
              <a:rPr lang="en-US" altLang="ko-KR" sz="1400"/>
              <a:t>write("eval</a:t>
            </a:r>
            <a:r>
              <a:rPr lang="en-US" altLang="ko-KR" sz="1400" dirty="0"/>
              <a:t>(\"2*3+4*6\")</a:t>
            </a:r>
            <a:r>
              <a:rPr lang="ko-KR" altLang="en-US" sz="1400"/>
              <a:t>는 </a:t>
            </a:r>
            <a:r>
              <a:rPr lang="en-US" altLang="ko-KR" sz="1400"/>
              <a:t>"</a:t>
            </a:r>
            <a:r>
              <a:rPr lang="ko-KR" altLang="en-US" sz="1400"/>
              <a:t> </a:t>
            </a:r>
            <a:r>
              <a:rPr lang="en-US" altLang="ko-KR" sz="1400" dirty="0"/>
              <a:t>+ res </a:t>
            </a:r>
            <a:r>
              <a:rPr lang="en-US" altLang="ko-KR" sz="1400"/>
              <a:t>+ "&lt;br</a:t>
            </a:r>
            <a:r>
              <a:rPr lang="en-US" altLang="ko-KR" sz="1400" dirty="0"/>
              <a:t>&gt;");</a:t>
            </a:r>
          </a:p>
          <a:p>
            <a:pPr defTabSz="198450">
              <a:spcAft>
                <a:spcPts val="100"/>
              </a:spcAft>
            </a:pPr>
            <a:r>
              <a:rPr lang="en-US" altLang="ko-KR" sz="1400" dirty="0"/>
              <a:t>	</a:t>
            </a:r>
            <a:r>
              <a:rPr lang="en-US" altLang="ko-KR" sz="1400"/>
              <a:t>let </a:t>
            </a:r>
            <a:r>
              <a:rPr lang="en-US" altLang="ko-KR" sz="1400" dirty="0"/>
              <a:t>m </a:t>
            </a:r>
            <a:r>
              <a:rPr lang="en-US" altLang="ko-KR" sz="1400"/>
              <a:t>= parseInt</a:t>
            </a:r>
            <a:r>
              <a:rPr lang="en-US" altLang="ko-KR" sz="1400" dirty="0"/>
              <a:t>("32");</a:t>
            </a:r>
          </a:p>
          <a:p>
            <a:pPr defTabSz="198450">
              <a:spcAft>
                <a:spcPts val="100"/>
              </a:spcAft>
            </a:pPr>
            <a:r>
              <a:rPr lang="en-US" altLang="ko-KR" sz="1400"/>
              <a:t>	</a:t>
            </a:r>
            <a:r>
              <a:rPr lang="en-US" altLang="ko-KR" sz="1400" dirty="0" err="1"/>
              <a:t>document</a:t>
            </a:r>
            <a:r>
              <a:rPr lang="en-US" altLang="ko-KR" sz="1400" err="1"/>
              <a:t>.</a:t>
            </a:r>
            <a:r>
              <a:rPr lang="en-US" altLang="ko-KR" sz="1400"/>
              <a:t>write("parseInt</a:t>
            </a:r>
            <a:r>
              <a:rPr lang="en-US" altLang="ko-KR" sz="1400" dirty="0"/>
              <a:t>(\"32\")</a:t>
            </a:r>
            <a:r>
              <a:rPr lang="ko-KR" altLang="en-US" sz="1400"/>
              <a:t>는 </a:t>
            </a:r>
            <a:r>
              <a:rPr lang="en-US" altLang="ko-KR" sz="1400"/>
              <a:t>"</a:t>
            </a:r>
            <a:r>
              <a:rPr lang="ko-KR" altLang="en-US" sz="1400"/>
              <a:t> </a:t>
            </a:r>
            <a:r>
              <a:rPr lang="en-US" altLang="ko-KR" sz="1400" dirty="0"/>
              <a:t>+ m </a:t>
            </a:r>
            <a:r>
              <a:rPr lang="en-US" altLang="ko-KR" sz="1400"/>
              <a:t>+ "&lt;br</a:t>
            </a:r>
            <a:r>
              <a:rPr lang="en-US" altLang="ko-KR" sz="1400" dirty="0"/>
              <a:t>&gt;");</a:t>
            </a:r>
          </a:p>
          <a:p>
            <a:pPr defTabSz="198450">
              <a:spcAft>
                <a:spcPts val="100"/>
              </a:spcAft>
            </a:pPr>
            <a:r>
              <a:rPr lang="en-US" altLang="ko-KR" sz="1400" dirty="0"/>
              <a:t>	</a:t>
            </a:r>
            <a:r>
              <a:rPr lang="en-US" altLang="ko-KR" sz="1400"/>
              <a:t>let </a:t>
            </a:r>
            <a:r>
              <a:rPr lang="en-US" altLang="ko-KR" sz="1400" dirty="0"/>
              <a:t>n </a:t>
            </a:r>
            <a:r>
              <a:rPr lang="en-US" altLang="ko-KR" sz="1400"/>
              <a:t>= parseInt</a:t>
            </a:r>
            <a:r>
              <a:rPr lang="en-US" altLang="ko-KR" sz="1400" dirty="0"/>
              <a:t>("0x32");</a:t>
            </a:r>
          </a:p>
          <a:p>
            <a:pPr defTabSz="198450">
              <a:spcAft>
                <a:spcPts val="100"/>
              </a:spcAft>
            </a:pPr>
            <a:r>
              <a:rPr lang="en-US" altLang="ko-KR" sz="1400"/>
              <a:t>	</a:t>
            </a:r>
            <a:r>
              <a:rPr lang="en-US" altLang="ko-KR" sz="1400" dirty="0" err="1"/>
              <a:t>document</a:t>
            </a:r>
            <a:r>
              <a:rPr lang="en-US" altLang="ko-KR" sz="1400" err="1"/>
              <a:t>.</a:t>
            </a:r>
            <a:r>
              <a:rPr lang="en-US" altLang="ko-KR" sz="1400"/>
              <a:t>write("parseInt</a:t>
            </a:r>
            <a:r>
              <a:rPr lang="en-US" altLang="ko-KR" sz="1400" dirty="0"/>
              <a:t>(\"0x32\")</a:t>
            </a:r>
            <a:r>
              <a:rPr lang="ko-KR" altLang="en-US" sz="1400"/>
              <a:t>는 </a:t>
            </a:r>
            <a:r>
              <a:rPr lang="en-US" altLang="ko-KR" sz="1400"/>
              <a:t>"</a:t>
            </a:r>
            <a:r>
              <a:rPr lang="ko-KR" altLang="en-US" sz="1400"/>
              <a:t> </a:t>
            </a:r>
            <a:r>
              <a:rPr lang="en-US" altLang="ko-KR" sz="1400" dirty="0"/>
              <a:t>+ n </a:t>
            </a:r>
            <a:r>
              <a:rPr lang="en-US" altLang="ko-KR" sz="1400"/>
              <a:t>+ "&lt;br&gt;&lt;br</a:t>
            </a:r>
            <a:r>
              <a:rPr lang="en-US" altLang="ko-KR" sz="1400" dirty="0"/>
              <a:t>&gt;");</a:t>
            </a:r>
          </a:p>
          <a:p>
            <a:pPr defTabSz="198450">
              <a:spcAft>
                <a:spcPts val="100"/>
              </a:spcAft>
            </a:pPr>
            <a:endParaRPr lang="ko-KR" altLang="en-US" sz="1400" dirty="0"/>
          </a:p>
          <a:p>
            <a:pPr defTabSz="198450">
              <a:spcAft>
                <a:spcPts val="100"/>
              </a:spcAft>
            </a:pPr>
            <a:r>
              <a:rPr lang="en-US" altLang="ko-KR" sz="1400" dirty="0"/>
              <a:t>	// "hello"</a:t>
            </a:r>
            <a:r>
              <a:rPr lang="ko-KR" altLang="en-US" sz="1400" dirty="0"/>
              <a:t>는 정수로 변환할 수 </a:t>
            </a:r>
            <a:r>
              <a:rPr lang="ko-KR" altLang="en-US" sz="1400"/>
              <a:t>없으므로 </a:t>
            </a:r>
            <a:r>
              <a:rPr lang="en-US" altLang="ko-KR" sz="1400"/>
              <a:t>parseInt</a:t>
            </a:r>
            <a:r>
              <a:rPr lang="en-US" altLang="ko-KR" sz="1400" dirty="0"/>
              <a:t>("hello")</a:t>
            </a:r>
            <a:r>
              <a:rPr lang="ko-KR" altLang="en-US" sz="1400"/>
              <a:t>는 </a:t>
            </a:r>
            <a:r>
              <a:rPr lang="en-US" altLang="ko-KR" sz="1400"/>
              <a:t>NaN</a:t>
            </a:r>
            <a:r>
              <a:rPr lang="en-US" altLang="ko-KR" sz="1400" dirty="0"/>
              <a:t> </a:t>
            </a:r>
            <a:r>
              <a:rPr lang="ko-KR" altLang="en-US" sz="1400" dirty="0"/>
              <a:t>리턴</a:t>
            </a:r>
          </a:p>
          <a:p>
            <a:pPr defTabSz="198450">
              <a:spcAft>
                <a:spcPts val="100"/>
              </a:spcAft>
            </a:pPr>
            <a:r>
              <a:rPr lang="en-US" altLang="ko-KR" sz="1400"/>
              <a:t>	</a:t>
            </a:r>
            <a:r>
              <a:rPr lang="en-US" altLang="ko-KR" sz="1400" dirty="0"/>
              <a:t>n </a:t>
            </a:r>
            <a:r>
              <a:rPr lang="en-US" altLang="ko-KR" sz="1400"/>
              <a:t>= parseInt</a:t>
            </a:r>
            <a:r>
              <a:rPr lang="en-US" altLang="ko-KR" sz="1400" dirty="0"/>
              <a:t>("hello"); </a:t>
            </a:r>
          </a:p>
          <a:p>
            <a:pPr defTabSz="198450">
              <a:spcAft>
                <a:spcPts val="100"/>
              </a:spcAft>
            </a:pPr>
            <a:r>
              <a:rPr lang="en-US" altLang="ko-KR" sz="1400" dirty="0"/>
              <a:t>	</a:t>
            </a:r>
            <a:r>
              <a:rPr lang="en-US" altLang="ko-KR" sz="1400"/>
              <a:t>if(isNaN</a:t>
            </a:r>
            <a:r>
              <a:rPr lang="en-US" altLang="ko-KR" sz="1400" dirty="0"/>
              <a:t>(</a:t>
            </a:r>
            <a:r>
              <a:rPr lang="en-US" altLang="ko-KR" sz="1400"/>
              <a:t>n)</a:t>
            </a:r>
            <a:r>
              <a:rPr lang="en-US" altLang="ko-KR" sz="1400" dirty="0"/>
              <a:t>) // true</a:t>
            </a:r>
          </a:p>
          <a:p>
            <a:pPr defTabSz="198450">
              <a:spcAft>
                <a:spcPts val="100"/>
              </a:spcAft>
            </a:pPr>
            <a:r>
              <a:rPr lang="en-US" altLang="ko-KR" sz="1400" dirty="0"/>
              <a:t>	</a:t>
            </a:r>
            <a:r>
              <a:rPr lang="en-US" altLang="ko-KR" sz="1400"/>
              <a:t>	</a:t>
            </a:r>
            <a:r>
              <a:rPr lang="en-US" altLang="ko-KR" sz="1400" dirty="0" err="1"/>
              <a:t>document</a:t>
            </a:r>
            <a:r>
              <a:rPr lang="en-US" altLang="ko-KR" sz="1400" err="1"/>
              <a:t>.</a:t>
            </a:r>
            <a:r>
              <a:rPr lang="en-US" altLang="ko-KR" sz="1400"/>
              <a:t>write</a:t>
            </a:r>
            <a:r>
              <a:rPr lang="en-US" altLang="ko-KR" sz="1400" dirty="0"/>
              <a:t>("hello</a:t>
            </a:r>
            <a:r>
              <a:rPr lang="ko-KR" altLang="en-US" sz="1400" dirty="0"/>
              <a:t>는 </a:t>
            </a:r>
            <a:r>
              <a:rPr lang="ko-KR" altLang="en-US" sz="1400"/>
              <a:t>숫자가 아닙니다</a:t>
            </a:r>
            <a:r>
              <a:rPr lang="en-US" altLang="ko-KR" sz="1400" dirty="0"/>
              <a:t>.");</a:t>
            </a:r>
          </a:p>
          <a:p>
            <a:pPr defTabSz="198450">
              <a:spcAft>
                <a:spcPts val="100"/>
              </a:spcAft>
            </a:pPr>
            <a:r>
              <a:rPr lang="en-US" altLang="ko-KR" sz="1400" dirty="0"/>
              <a:t>}</a:t>
            </a:r>
          </a:p>
          <a:p>
            <a:pPr defTabSz="198450">
              <a:spcAft>
                <a:spcPts val="100"/>
              </a:spcAft>
            </a:pPr>
            <a:r>
              <a:rPr lang="en-US" altLang="ko-KR" sz="1400" dirty="0"/>
              <a:t>&lt;/script&gt;</a:t>
            </a:r>
          </a:p>
          <a:p>
            <a:pPr defTabSz="198450">
              <a:spcAft>
                <a:spcPts val="100"/>
              </a:spcAft>
            </a:pPr>
            <a:r>
              <a:rPr lang="en-US" altLang="ko-KR" sz="1400" dirty="0"/>
              <a:t>&lt;/head&gt;</a:t>
            </a:r>
          </a:p>
          <a:p>
            <a:pPr defTabSz="198450">
              <a:spcAft>
                <a:spcPts val="100"/>
              </a:spcAft>
            </a:pPr>
            <a:r>
              <a:rPr lang="en-US" altLang="ko-KR" sz="1400" dirty="0"/>
              <a:t>&lt;body&gt;</a:t>
            </a:r>
          </a:p>
          <a:p>
            <a:pPr defTabSz="198450">
              <a:spcAft>
                <a:spcPts val="100"/>
              </a:spcAft>
            </a:pPr>
            <a:r>
              <a:rPr lang="en-US" altLang="ko-KR" sz="1400" dirty="0"/>
              <a:t>&lt;</a:t>
            </a:r>
            <a:r>
              <a:rPr lang="en-US" altLang="ko-KR" sz="1400"/>
              <a:t>h3&gt;eval(), parseInt(), isNaN</a:t>
            </a:r>
            <a:r>
              <a:rPr lang="en-US" altLang="ko-KR" sz="1400" dirty="0"/>
              <a:t>()&lt;/h3&gt;</a:t>
            </a:r>
          </a:p>
          <a:p>
            <a:pPr defTabSz="198450">
              <a:spcAft>
                <a:spcPts val="100"/>
              </a:spcAft>
            </a:pPr>
            <a:r>
              <a:rPr lang="en-US" altLang="ko-KR" sz="1400"/>
              <a:t>&lt;hr</a:t>
            </a:r>
            <a:r>
              <a:rPr lang="en-US" altLang="ko-KR" sz="1400" dirty="0"/>
              <a:t>&gt;</a:t>
            </a:r>
          </a:p>
          <a:p>
            <a:pPr defTabSz="198450">
              <a:spcAft>
                <a:spcPts val="100"/>
              </a:spcAft>
            </a:pPr>
            <a:r>
              <a:rPr lang="en-US" altLang="ko-KR" sz="1400" dirty="0"/>
              <a:t>&lt;script&gt;</a:t>
            </a:r>
          </a:p>
          <a:p>
            <a:pPr defTabSz="198450">
              <a:spcAft>
                <a:spcPts val="100"/>
              </a:spcAft>
            </a:pPr>
            <a:r>
              <a:rPr lang="en-US" altLang="ko-KR" sz="1400"/>
              <a:t>	evalParseIntIsNaN</a:t>
            </a:r>
            <a:r>
              <a:rPr lang="en-US" altLang="ko-KR" sz="1400" dirty="0"/>
              <a:t>();</a:t>
            </a:r>
          </a:p>
          <a:p>
            <a:pPr defTabSz="198450">
              <a:spcAft>
                <a:spcPts val="100"/>
              </a:spcAft>
            </a:pPr>
            <a:r>
              <a:rPr lang="en-US" altLang="ko-KR" sz="1400" dirty="0"/>
              <a:t>&lt;/script&gt;</a:t>
            </a:r>
          </a:p>
          <a:p>
            <a:pPr defTabSz="198450">
              <a:spcAft>
                <a:spcPts val="100"/>
              </a:spcAft>
            </a:pPr>
            <a:r>
              <a:rPr lang="en-US" altLang="ko-KR" sz="1400" dirty="0"/>
              <a:t>&lt;/body&gt;</a:t>
            </a:r>
          </a:p>
          <a:p>
            <a:pPr defTabSz="198450">
              <a:spcAft>
                <a:spcPts val="100"/>
              </a:spcAft>
            </a:pPr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25000" lnSpcReduction="20000"/>
          </a:bodyPr>
          <a:lstStyle/>
          <a:p>
            <a:fld id="{01870596-DAFA-46D2-82A7-2B6B5F8E0EA4}" type="slidenum">
              <a:rPr lang="ko-KR" altLang="en-US" smtClean="0"/>
              <a:t>61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1167303-6E8A-4505-9EE2-8CA4C45420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1294" y="2340471"/>
            <a:ext cx="3218834" cy="3055855"/>
          </a:xfrm>
          <a:prstGeom prst="rect">
            <a:avLst/>
          </a:prstGeom>
          <a:ln w="6350">
            <a:solidFill>
              <a:srgbClr val="2379BF"/>
            </a:solidFill>
          </a:ln>
        </p:spPr>
      </p:pic>
    </p:spTree>
    <p:extLst>
      <p:ext uri="{BB962C8B-B14F-4D97-AF65-F5344CB8AC3E}">
        <p14:creationId xmlns:p14="http://schemas.microsoft.com/office/powerpoint/2010/main" val="238939386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748EAB1-C594-4DC7-A420-D61A4C0211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4534" y="1568808"/>
            <a:ext cx="3723563" cy="191792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6055D9E-A608-4FEB-915F-F7225A6B0B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1736" y="3542454"/>
            <a:ext cx="2598351" cy="3614070"/>
          </a:xfrm>
          <a:prstGeom prst="rect">
            <a:avLst/>
          </a:prstGeom>
          <a:ln w="6350">
            <a:solidFill>
              <a:srgbClr val="2379BF"/>
            </a:solidFill>
          </a:ln>
        </p:spPr>
      </p:pic>
      <p:sp>
        <p:nvSpPr>
          <p:cNvPr id="4" name="직사각형 3"/>
          <p:cNvSpPr/>
          <p:nvPr/>
        </p:nvSpPr>
        <p:spPr>
          <a:xfrm>
            <a:off x="2250433" y="972319"/>
            <a:ext cx="5593100" cy="5909310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98450"/>
            <a:r>
              <a:rPr lang="en-US" altLang="ko-KR" sz="1400" dirty="0"/>
              <a:t>&lt;!DOCTYPE html&gt;</a:t>
            </a:r>
          </a:p>
          <a:p>
            <a:pPr defTabSz="198450"/>
            <a:r>
              <a:rPr lang="en-US" altLang="ko-KR" sz="1400" dirty="0"/>
              <a:t>&lt;html&gt;</a:t>
            </a:r>
          </a:p>
          <a:p>
            <a:pPr defTabSz="198450"/>
            <a:r>
              <a:rPr lang="en-US" altLang="ko-KR" sz="1400" dirty="0"/>
              <a:t>&lt;head&gt;</a:t>
            </a:r>
          </a:p>
          <a:p>
            <a:pPr defTabSz="198450"/>
            <a:r>
              <a:rPr lang="en-US" altLang="ko-KR" sz="1400" dirty="0"/>
              <a:t>&lt;meta charset=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"</a:t>
            </a:r>
            <a:r>
              <a:rPr lang="en-US" altLang="ko-KR" sz="1400" dirty="0" err="1"/>
              <a:t>utf</a:t>
            </a:r>
            <a:r>
              <a:rPr lang="en-US" altLang="ko-KR" sz="1400" dirty="0"/>
              <a:t>-8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"</a:t>
            </a:r>
            <a:r>
              <a:rPr lang="en-US" altLang="ko-KR" sz="1400" dirty="0"/>
              <a:t>&gt;</a:t>
            </a:r>
          </a:p>
          <a:p>
            <a:pPr defTabSz="198450"/>
            <a:r>
              <a:rPr lang="en-US" altLang="ko-KR" sz="1400" dirty="0"/>
              <a:t>&lt;title&gt;</a:t>
            </a:r>
            <a:r>
              <a:rPr lang="ko-KR" altLang="en-US" sz="1400" dirty="0"/>
              <a:t>함수 만들기</a:t>
            </a:r>
            <a:r>
              <a:rPr lang="en-US" altLang="ko-KR" sz="1400" dirty="0"/>
              <a:t>&lt;/title&gt;</a:t>
            </a:r>
          </a:p>
          <a:p>
            <a:pPr defTabSz="198450"/>
            <a:r>
              <a:rPr lang="en-US" altLang="ko-KR" sz="1400" dirty="0"/>
              <a:t>&lt;script&gt;</a:t>
            </a:r>
          </a:p>
          <a:p>
            <a:pPr defTabSz="198450"/>
            <a:r>
              <a:rPr lang="en-US" altLang="ko-KR" sz="1400" b="1" dirty="0"/>
              <a:t>function </a:t>
            </a:r>
            <a:r>
              <a:rPr lang="en-US" altLang="ko-KR" sz="1400" b="1" dirty="0" err="1"/>
              <a:t>gugudan</a:t>
            </a:r>
            <a:r>
              <a:rPr lang="en-US" altLang="ko-KR" sz="1400" b="1" dirty="0"/>
              <a:t>(n) { </a:t>
            </a:r>
            <a:r>
              <a:rPr lang="en-US" altLang="ko-KR" sz="1400" dirty="0"/>
              <a:t>// </a:t>
            </a:r>
            <a:r>
              <a:rPr lang="ko-KR" altLang="en-US" sz="1400" dirty="0"/>
              <a:t>함수 작성</a:t>
            </a:r>
          </a:p>
          <a:p>
            <a:pPr defTabSz="198450"/>
            <a:r>
              <a:rPr lang="en-US" altLang="ko-KR" sz="1400" b="1" dirty="0"/>
              <a:t>	let</a:t>
            </a:r>
            <a:r>
              <a:rPr lang="ko-KR" altLang="en-US" sz="1400" b="1" dirty="0"/>
              <a:t> </a:t>
            </a:r>
            <a:r>
              <a:rPr lang="en-US" altLang="ko-KR" sz="1400" b="1" dirty="0"/>
              <a:t>m = </a:t>
            </a:r>
            <a:r>
              <a:rPr lang="en-US" altLang="ko-KR" sz="1400" b="1" dirty="0" err="1"/>
              <a:t>parseInt</a:t>
            </a:r>
            <a:r>
              <a:rPr lang="en-US" altLang="ko-KR" sz="1400" b="1" dirty="0"/>
              <a:t>(n); </a:t>
            </a:r>
            <a:r>
              <a:rPr lang="en-US" altLang="ko-KR" sz="1400" dirty="0"/>
              <a:t>// </a:t>
            </a:r>
            <a:r>
              <a:rPr lang="ko-KR" altLang="en-US" sz="1400" dirty="0"/>
              <a:t>문자열 </a:t>
            </a:r>
            <a:r>
              <a:rPr lang="en-US" altLang="ko-KR" sz="1400" dirty="0"/>
              <a:t>n</a:t>
            </a:r>
            <a:r>
              <a:rPr lang="ko-KR" altLang="en-US" sz="1400" dirty="0"/>
              <a:t>을 숫자로 바꿈</a:t>
            </a:r>
          </a:p>
          <a:p>
            <a:pPr defTabSz="198450"/>
            <a:r>
              <a:rPr lang="en-US" altLang="ko-KR" sz="1400" b="1" dirty="0"/>
              <a:t>	if(</a:t>
            </a:r>
            <a:r>
              <a:rPr lang="en-US" altLang="ko-KR" sz="1400" b="1" dirty="0" err="1"/>
              <a:t>isNaN</a:t>
            </a:r>
            <a:r>
              <a:rPr lang="en-US" altLang="ko-KR" sz="1400" b="1" dirty="0"/>
              <a:t>(m) || m &lt; 1 || m &gt; 9) { </a:t>
            </a:r>
          </a:p>
          <a:p>
            <a:pPr defTabSz="198450"/>
            <a:r>
              <a:rPr lang="en-US" altLang="ko-KR" sz="1400" dirty="0"/>
              <a:t>		alert("</a:t>
            </a:r>
            <a:r>
              <a:rPr lang="ko-KR" altLang="en-US" sz="1400" dirty="0" err="1"/>
              <a:t>잘못입력하셨습니다</a:t>
            </a:r>
            <a:r>
              <a:rPr lang="en-US" altLang="ko-KR" sz="1400" dirty="0"/>
              <a:t>.");</a:t>
            </a:r>
          </a:p>
          <a:p>
            <a:pPr defTabSz="198450"/>
            <a:r>
              <a:rPr lang="en-US" altLang="ko-KR" sz="1400" b="1" dirty="0"/>
              <a:t>	</a:t>
            </a:r>
            <a:r>
              <a:rPr lang="en-US" altLang="ko-KR" sz="1400" dirty="0"/>
              <a:t>	return;</a:t>
            </a:r>
          </a:p>
          <a:p>
            <a:pPr defTabSz="198450"/>
            <a:r>
              <a:rPr lang="en-US" altLang="ko-KR" sz="1400" dirty="0"/>
              <a:t>	}</a:t>
            </a:r>
          </a:p>
          <a:p>
            <a:pPr defTabSz="198450"/>
            <a:r>
              <a:rPr lang="en-US" altLang="ko-KR" sz="1400" dirty="0"/>
              <a:t>	for(let </a:t>
            </a:r>
            <a:r>
              <a:rPr lang="en-US" altLang="ko-KR" sz="1400" dirty="0" err="1"/>
              <a:t>i</a:t>
            </a:r>
            <a:r>
              <a:rPr lang="en-US" altLang="ko-KR" sz="1400" dirty="0"/>
              <a:t>=1; </a:t>
            </a:r>
            <a:r>
              <a:rPr lang="en-US" altLang="ko-KR" sz="1400" dirty="0" err="1"/>
              <a:t>i</a:t>
            </a:r>
            <a:r>
              <a:rPr lang="en-US" altLang="ko-KR" sz="1400" dirty="0"/>
              <a:t>&lt;=9; </a:t>
            </a:r>
            <a:r>
              <a:rPr lang="en-US" altLang="ko-KR" sz="1400" dirty="0" err="1"/>
              <a:t>i</a:t>
            </a:r>
            <a:r>
              <a:rPr lang="en-US" altLang="ko-KR" sz="1400" dirty="0"/>
              <a:t>++) { // </a:t>
            </a:r>
            <a:r>
              <a:rPr lang="en-US" altLang="ko-KR" sz="1400" dirty="0" err="1"/>
              <a:t>i</a:t>
            </a:r>
            <a:r>
              <a:rPr lang="ko-KR" altLang="en-US" sz="1400" dirty="0"/>
              <a:t>는 </a:t>
            </a:r>
            <a:r>
              <a:rPr lang="en-US" altLang="ko-KR" sz="1400" dirty="0"/>
              <a:t>1~9</a:t>
            </a:r>
            <a:r>
              <a:rPr lang="ko-KR" altLang="en-US" sz="1400" dirty="0"/>
              <a:t>까지 반복 </a:t>
            </a:r>
          </a:p>
          <a:p>
            <a:pPr defTabSz="198450"/>
            <a:r>
              <a:rPr lang="it-IT" altLang="ko-KR" sz="1400" dirty="0"/>
              <a:t>		document.write(m + "x" + i + "=" + m*i + "&lt;br&gt;");</a:t>
            </a:r>
          </a:p>
          <a:p>
            <a:pPr defTabSz="198450"/>
            <a:r>
              <a:rPr lang="en-US" altLang="ko-KR" sz="1400" dirty="0"/>
              <a:t>	}  </a:t>
            </a:r>
          </a:p>
          <a:p>
            <a:pPr defTabSz="198450"/>
            <a:r>
              <a:rPr lang="en-US" altLang="ko-KR" sz="1400" dirty="0"/>
              <a:t>}</a:t>
            </a:r>
          </a:p>
          <a:p>
            <a:pPr defTabSz="198450"/>
            <a:r>
              <a:rPr lang="en-US" altLang="ko-KR" sz="1400" dirty="0"/>
              <a:t>&lt;/script&gt;</a:t>
            </a:r>
          </a:p>
          <a:p>
            <a:pPr defTabSz="198450"/>
            <a:r>
              <a:rPr lang="en-US" altLang="ko-KR" sz="1400" dirty="0"/>
              <a:t>&lt;/head&gt;</a:t>
            </a:r>
          </a:p>
          <a:p>
            <a:pPr defTabSz="198450"/>
            <a:r>
              <a:rPr lang="en-US" altLang="ko-KR" sz="1400" dirty="0"/>
              <a:t>&lt;body&gt;</a:t>
            </a:r>
          </a:p>
          <a:p>
            <a:pPr defTabSz="198450"/>
            <a:r>
              <a:rPr lang="en-US" altLang="ko-KR" sz="1400" dirty="0"/>
              <a:t>&lt;h3&gt;</a:t>
            </a:r>
            <a:r>
              <a:rPr lang="ko-KR" altLang="en-US" sz="1400" dirty="0"/>
              <a:t>구구단 출력 함수 만들기</a:t>
            </a:r>
            <a:r>
              <a:rPr lang="en-US" altLang="ko-KR" sz="1400" dirty="0"/>
              <a:t>&lt;/h3&gt;</a:t>
            </a:r>
          </a:p>
          <a:p>
            <a:pPr defTabSz="198450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98450"/>
            <a:r>
              <a:rPr lang="en-US" altLang="ko-KR" sz="1400" dirty="0"/>
              <a:t>&lt;script&gt;</a:t>
            </a:r>
          </a:p>
          <a:p>
            <a:pPr defTabSz="198450"/>
            <a:r>
              <a:rPr lang="en-US" altLang="ko-KR" sz="1400" dirty="0"/>
              <a:t>	let</a:t>
            </a:r>
            <a:r>
              <a:rPr lang="ko-KR" altLang="en-US" sz="1400" dirty="0"/>
              <a:t> </a:t>
            </a:r>
            <a:r>
              <a:rPr lang="en-US" altLang="ko-KR" sz="1400" dirty="0"/>
              <a:t>n = prompt("</a:t>
            </a:r>
            <a:r>
              <a:rPr lang="ko-KR" altLang="en-US" sz="1400" dirty="0"/>
              <a:t>구구단 몇 단을 원하세요</a:t>
            </a:r>
            <a:r>
              <a:rPr lang="en-US" altLang="ko-KR" sz="1400" dirty="0"/>
              <a:t>", ""); // n</a:t>
            </a:r>
            <a:r>
              <a:rPr lang="ko-KR" altLang="en-US" sz="1400" dirty="0"/>
              <a:t>은 문자열</a:t>
            </a:r>
          </a:p>
          <a:p>
            <a:pPr defTabSz="198450"/>
            <a:r>
              <a:rPr lang="en-US" altLang="ko-KR" sz="1400" dirty="0"/>
              <a:t>	</a:t>
            </a:r>
            <a:r>
              <a:rPr lang="en-US" altLang="ko-KR" sz="1400" dirty="0" err="1"/>
              <a:t>gugudan</a:t>
            </a:r>
            <a:r>
              <a:rPr lang="en-US" altLang="ko-KR" sz="1400" dirty="0"/>
              <a:t>(n); // </a:t>
            </a:r>
            <a:r>
              <a:rPr lang="ko-KR" altLang="en-US" sz="1400" dirty="0"/>
              <a:t>함수 호출</a:t>
            </a:r>
          </a:p>
          <a:p>
            <a:pPr defTabSz="198450"/>
            <a:r>
              <a:rPr lang="en-US" altLang="ko-KR" sz="1400" dirty="0"/>
              <a:t>&lt;/script&gt;</a:t>
            </a:r>
          </a:p>
          <a:p>
            <a:pPr defTabSz="198450"/>
            <a:r>
              <a:rPr lang="en-US" altLang="ko-KR" sz="1400" dirty="0"/>
              <a:t>&lt;/body&gt;</a:t>
            </a:r>
          </a:p>
          <a:p>
            <a:pPr defTabSz="198450"/>
            <a:r>
              <a:rPr lang="en-US" altLang="ko-KR" sz="1400" dirty="0"/>
              <a:t>&lt;/html&gt;</a:t>
            </a:r>
            <a:endParaRPr lang="ko-KR" altLang="en-US" sz="1400" dirty="0">
              <a:latin typeface="+mj-lt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/>
              <a:t>6–24 </a:t>
            </a:r>
            <a:r>
              <a:rPr lang="ko-KR" altLang="en-US" dirty="0"/>
              <a:t>구구단 출력 함수 만들기</a:t>
            </a:r>
          </a:p>
        </p:txBody>
      </p:sp>
      <p:sp>
        <p:nvSpPr>
          <p:cNvPr id="12" name="모서리가 둥근 사각형 설명선 11"/>
          <p:cNvSpPr/>
          <p:nvPr/>
        </p:nvSpPr>
        <p:spPr>
          <a:xfrm>
            <a:off x="5425331" y="2916535"/>
            <a:ext cx="1580910" cy="476353"/>
          </a:xfrm>
          <a:prstGeom prst="wedgeRoundRectCallout">
            <a:avLst>
              <a:gd name="adj1" fmla="val -60744"/>
              <a:gd name="adj2" fmla="val -42273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3" dirty="0">
                <a:solidFill>
                  <a:schemeClr val="tx1"/>
                </a:solidFill>
              </a:rPr>
              <a:t>n</a:t>
            </a:r>
            <a:r>
              <a:rPr lang="ko-KR" altLang="en-US" sz="1103" dirty="0">
                <a:solidFill>
                  <a:schemeClr val="tx1"/>
                </a:solidFill>
              </a:rPr>
              <a:t>이</a:t>
            </a:r>
            <a:r>
              <a:rPr lang="en-US" altLang="ko-KR" sz="1103" dirty="0">
                <a:solidFill>
                  <a:schemeClr val="tx1"/>
                </a:solidFill>
              </a:rPr>
              <a:t> 1~9</a:t>
            </a:r>
            <a:r>
              <a:rPr lang="ko-KR" altLang="en-US" sz="1103" dirty="0">
                <a:solidFill>
                  <a:schemeClr val="tx1"/>
                </a:solidFill>
              </a:rPr>
              <a:t>사이의 숫자가 아닌 경우 처리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25000" lnSpcReduction="20000"/>
          </a:bodyPr>
          <a:lstStyle/>
          <a:p>
            <a:fld id="{01870596-DAFA-46D2-82A7-2B6B5F8E0EA4}" type="slidenum">
              <a:rPr lang="ko-KR" altLang="en-US" smtClean="0"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529515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/>
          <p:cNvSpPr>
            <a:spLocks noGrp="1"/>
          </p:cNvSpPr>
          <p:nvPr>
            <p:ph type="ctrTitle"/>
          </p:nvPr>
        </p:nvSpPr>
        <p:spPr>
          <a:xfrm>
            <a:off x="4489227" y="2772519"/>
            <a:ext cx="5184576" cy="936321"/>
          </a:xfrm>
        </p:spPr>
        <p:txBody>
          <a:bodyPr>
            <a:noAutofit/>
          </a:bodyPr>
          <a:lstStyle/>
          <a:p>
            <a:pPr algn="l"/>
            <a:r>
              <a:rPr lang="ko-KR" altLang="en-US" sz="4800" b="1" dirty="0">
                <a:solidFill>
                  <a:srgbClr val="3B71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수고하셨습니다</a:t>
            </a:r>
            <a:r>
              <a:rPr lang="en-US" altLang="ko-KR" sz="4800" b="1" dirty="0">
                <a:solidFill>
                  <a:srgbClr val="3B71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endParaRPr lang="ko-KR" altLang="en-US" sz="4800" b="1" dirty="0">
              <a:solidFill>
                <a:srgbClr val="3B715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01576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/>
            <a:r>
              <a:rPr lang="en-US" altLang="ko-KR"/>
              <a:t>&lt;script&gt;&lt;/script&gt; </a:t>
            </a:r>
            <a:r>
              <a:rPr lang="ko-KR" altLang="en-US"/>
              <a:t>태그에 자바스크립트 작성</a:t>
            </a:r>
            <a:endParaRPr lang="ko-KR" altLang="en-US" dirty="0"/>
          </a:p>
        </p:txBody>
      </p:sp>
      <p:sp>
        <p:nvSpPr>
          <p:cNvPr id="10" name="내용 개체 틀 9"/>
          <p:cNvSpPr>
            <a:spLocks noGrp="1"/>
          </p:cNvSpPr>
          <p:nvPr>
            <p:ph sz="quarter" idx="1"/>
          </p:nvPr>
        </p:nvSpPr>
        <p:spPr>
          <a:xfrm>
            <a:off x="1752923" y="1605630"/>
            <a:ext cx="8856984" cy="2160240"/>
          </a:xfrm>
        </p:spPr>
        <p:txBody>
          <a:bodyPr vert="horz" lIns="104306" tIns="52153" rIns="104306" bIns="52153" rtlCol="0">
            <a:normAutofit/>
          </a:bodyPr>
          <a:lstStyle/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ko-KR" altLang="en-US" sz="2400" b="1" dirty="0"/>
              <a:t>특징</a:t>
            </a:r>
            <a:endParaRPr lang="en-US" altLang="ko-KR" sz="2400" b="1" dirty="0"/>
          </a:p>
          <a:p>
            <a:pPr lvl="1"/>
            <a:r>
              <a:rPr lang="en-US" altLang="ko-KR" sz="2400" dirty="0">
                <a:latin typeface="굴림" panose="020B0600000101010101" pitchFamily="50" charset="-127"/>
                <a:ea typeface="굴림" panose="020B0600000101010101" pitchFamily="50" charset="-127"/>
              </a:rPr>
              <a:t>&lt;head&gt;&lt;/head&gt;</a:t>
            </a:r>
            <a:r>
              <a:rPr lang="ko-KR" altLang="en-US" sz="2400" dirty="0">
                <a:latin typeface="굴림" panose="020B0600000101010101" pitchFamily="50" charset="-127"/>
                <a:ea typeface="굴림" panose="020B0600000101010101" pitchFamily="50" charset="-127"/>
              </a:rPr>
              <a:t>나 </a:t>
            </a:r>
            <a:r>
              <a:rPr lang="en-US" altLang="ko-KR" sz="2400" dirty="0">
                <a:latin typeface="굴림" panose="020B0600000101010101" pitchFamily="50" charset="-127"/>
                <a:ea typeface="굴림" panose="020B0600000101010101" pitchFamily="50" charset="-127"/>
              </a:rPr>
              <a:t>&lt;body&gt;&lt;/body&gt; </a:t>
            </a:r>
            <a:r>
              <a:rPr lang="ko-KR" altLang="en-US" sz="2400" dirty="0">
                <a:latin typeface="굴림" panose="020B0600000101010101" pitchFamily="50" charset="-127"/>
                <a:ea typeface="굴림" panose="020B0600000101010101" pitchFamily="50" charset="-127"/>
              </a:rPr>
              <a:t>내 어디든 가능</a:t>
            </a:r>
          </a:p>
          <a:p>
            <a:pPr lvl="1"/>
            <a:r>
              <a:rPr lang="ko-KR" altLang="en-US" sz="2400" dirty="0">
                <a:latin typeface="굴림" panose="020B0600000101010101" pitchFamily="50" charset="-127"/>
                <a:ea typeface="굴림" panose="020B0600000101010101" pitchFamily="50" charset="-127"/>
              </a:rPr>
              <a:t>웹 페이지 내에 여러 번 삽입 가능</a:t>
            </a:r>
          </a:p>
          <a:p>
            <a:pPr lvl="1"/>
            <a:endParaRPr lang="ko-KR" altLang="en-US" sz="2000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25000" lnSpcReduction="20000"/>
          </a:bodyPr>
          <a:lstStyle/>
          <a:p>
            <a:fld id="{01870596-DAFA-46D2-82A7-2B6B5F8E0EA4}" type="slidenum">
              <a:rPr lang="ko-KR" altLang="en-US" smtClean="0"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312643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040955" y="120770"/>
            <a:ext cx="9145016" cy="597509"/>
          </a:xfrm>
        </p:spPr>
        <p:txBody>
          <a:bodyPr>
            <a:normAutofit/>
          </a:bodyPr>
          <a:lstStyle/>
          <a:p>
            <a:pPr fontAlgn="base"/>
            <a:r>
              <a:rPr lang="ko-KR" altLang="en-US" sz="2400" dirty="0"/>
              <a:t>예제 </a:t>
            </a:r>
            <a:r>
              <a:rPr lang="en-US" altLang="ko-KR" sz="2400" dirty="0"/>
              <a:t>6-2 &lt;script&gt;</a:t>
            </a:r>
            <a:r>
              <a:rPr lang="ko-KR" altLang="en-US" sz="2400" dirty="0"/>
              <a:t>태그에 자바스크립트코드작성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2513691" y="1875220"/>
            <a:ext cx="5239882" cy="484491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98450"/>
            <a:r>
              <a:rPr lang="en-US" altLang="ko-KR" sz="1544" dirty="0"/>
              <a:t>&lt;!DOCTYPE html&gt;</a:t>
            </a:r>
          </a:p>
          <a:p>
            <a:pPr defTabSz="198450"/>
            <a:r>
              <a:rPr lang="en-US" altLang="ko-KR" sz="1544" dirty="0"/>
              <a:t>&lt;html&gt;</a:t>
            </a:r>
          </a:p>
          <a:p>
            <a:pPr defTabSz="198450"/>
            <a:r>
              <a:rPr lang="en-US" altLang="ko-KR" sz="1544" dirty="0"/>
              <a:t>&lt;head&gt;&lt;title&gt;script </a:t>
            </a:r>
            <a:r>
              <a:rPr lang="ko-KR" altLang="en-US" sz="1544" dirty="0"/>
              <a:t>태그에 자바스크립트 작성</a:t>
            </a:r>
            <a:r>
              <a:rPr lang="en-US" altLang="ko-KR" sz="1544" dirty="0"/>
              <a:t>&lt;/title&gt;</a:t>
            </a:r>
          </a:p>
          <a:p>
            <a:pPr defTabSz="198450"/>
            <a:r>
              <a:rPr lang="en-US" altLang="ko-KR" sz="1544" dirty="0"/>
              <a:t>&lt;script&gt;</a:t>
            </a:r>
          </a:p>
          <a:p>
            <a:pPr defTabSz="198450"/>
            <a:r>
              <a:rPr lang="en-US" altLang="ko-KR" sz="1544" b="1" dirty="0"/>
              <a:t>function over(</a:t>
            </a:r>
            <a:r>
              <a:rPr lang="en-US" altLang="ko-KR" sz="1544" b="1" dirty="0" err="1"/>
              <a:t>obj</a:t>
            </a:r>
            <a:r>
              <a:rPr lang="en-US" altLang="ko-KR" sz="1544" b="1" dirty="0"/>
              <a:t>) {</a:t>
            </a:r>
          </a:p>
          <a:p>
            <a:pPr defTabSz="198450"/>
            <a:r>
              <a:rPr lang="en-US" altLang="ko-KR" sz="1544" dirty="0"/>
              <a:t>	</a:t>
            </a:r>
            <a:r>
              <a:rPr lang="en-US" altLang="ko-KR" sz="1544" dirty="0" err="1"/>
              <a:t>obj.src</a:t>
            </a:r>
            <a:r>
              <a:rPr lang="en-US" altLang="ko-KR" sz="1544" dirty="0"/>
              <a:t>="media/banana.png";</a:t>
            </a:r>
          </a:p>
          <a:p>
            <a:pPr defTabSz="198450"/>
            <a:r>
              <a:rPr lang="en-US" altLang="ko-KR" sz="1544" dirty="0"/>
              <a:t>}</a:t>
            </a:r>
          </a:p>
          <a:p>
            <a:pPr defTabSz="198450"/>
            <a:r>
              <a:rPr lang="en-US" altLang="ko-KR" sz="1544" b="1" dirty="0"/>
              <a:t>function out(</a:t>
            </a:r>
            <a:r>
              <a:rPr lang="en-US" altLang="ko-KR" sz="1544" b="1" dirty="0" err="1"/>
              <a:t>obj</a:t>
            </a:r>
            <a:r>
              <a:rPr lang="en-US" altLang="ko-KR" sz="1544" b="1" dirty="0"/>
              <a:t>) {</a:t>
            </a:r>
          </a:p>
          <a:p>
            <a:pPr defTabSz="198450"/>
            <a:r>
              <a:rPr lang="en-US" altLang="ko-KR" sz="1544" dirty="0"/>
              <a:t>	</a:t>
            </a:r>
            <a:r>
              <a:rPr lang="en-US" altLang="ko-KR" sz="1544" dirty="0" err="1"/>
              <a:t>obj.src</a:t>
            </a:r>
            <a:r>
              <a:rPr lang="en-US" altLang="ko-KR" sz="1544" dirty="0"/>
              <a:t>="media/apple.png";</a:t>
            </a:r>
          </a:p>
          <a:p>
            <a:pPr defTabSz="198450"/>
            <a:r>
              <a:rPr lang="en-US" altLang="ko-KR" sz="1544" dirty="0"/>
              <a:t>}</a:t>
            </a:r>
          </a:p>
          <a:p>
            <a:pPr defTabSz="198450"/>
            <a:r>
              <a:rPr lang="en-US" altLang="ko-KR" sz="1544" dirty="0"/>
              <a:t>&lt;/script&gt;</a:t>
            </a:r>
          </a:p>
          <a:p>
            <a:pPr defTabSz="198450"/>
            <a:r>
              <a:rPr lang="en-US" altLang="ko-KR" sz="1544" dirty="0"/>
              <a:t>&lt;/head&gt;</a:t>
            </a:r>
          </a:p>
          <a:p>
            <a:pPr defTabSz="198450"/>
            <a:r>
              <a:rPr lang="en-US" altLang="ko-KR" sz="1544" dirty="0"/>
              <a:t>&lt;body&gt;</a:t>
            </a:r>
          </a:p>
          <a:p>
            <a:pPr defTabSz="198450"/>
            <a:r>
              <a:rPr lang="en-US" altLang="ko-KR" sz="1544" dirty="0"/>
              <a:t>&lt;h3&gt;</a:t>
            </a:r>
            <a:r>
              <a:rPr lang="ko-KR" altLang="en-US" sz="1544" dirty="0"/>
              <a:t>마우스 올려 보세요</a:t>
            </a:r>
            <a:r>
              <a:rPr lang="en-US" altLang="ko-KR" sz="1544" dirty="0"/>
              <a:t>&lt;/h3&gt;</a:t>
            </a:r>
          </a:p>
          <a:p>
            <a:pPr defTabSz="198450"/>
            <a:r>
              <a:rPr lang="en-US" altLang="ko-KR" sz="1544" dirty="0"/>
              <a:t>&lt;</a:t>
            </a:r>
            <a:r>
              <a:rPr lang="en-US" altLang="ko-KR" sz="1544" dirty="0" err="1"/>
              <a:t>hr</a:t>
            </a:r>
            <a:r>
              <a:rPr lang="en-US" altLang="ko-KR" sz="1544" dirty="0"/>
              <a:t>&gt;</a:t>
            </a:r>
          </a:p>
          <a:p>
            <a:pPr defTabSz="198450"/>
            <a:r>
              <a:rPr lang="en-US" altLang="ko-KR" sz="1544" dirty="0"/>
              <a:t>&lt;</a:t>
            </a:r>
            <a:r>
              <a:rPr lang="en-US" altLang="ko-KR" sz="1544" dirty="0" err="1"/>
              <a:t>img</a:t>
            </a:r>
            <a:r>
              <a:rPr lang="en-US" altLang="ko-KR" sz="1544" dirty="0"/>
              <a:t> </a:t>
            </a:r>
            <a:r>
              <a:rPr lang="en-US" altLang="ko-KR" sz="1544" dirty="0" err="1"/>
              <a:t>src</a:t>
            </a:r>
            <a:r>
              <a:rPr lang="en-US" altLang="ko-KR" sz="1544" dirty="0"/>
              <a:t>="media/apple.png" alt="</a:t>
            </a:r>
            <a:r>
              <a:rPr lang="ko-KR" altLang="en-US" sz="1544" dirty="0"/>
              <a:t>이미지</a:t>
            </a:r>
            <a:r>
              <a:rPr lang="en-US" altLang="ko-KR" sz="1544" dirty="0"/>
              <a:t>" </a:t>
            </a:r>
          </a:p>
          <a:p>
            <a:pPr defTabSz="198450"/>
            <a:r>
              <a:rPr lang="en-US" altLang="ko-KR" sz="1544" dirty="0"/>
              <a:t>			</a:t>
            </a:r>
            <a:r>
              <a:rPr lang="en-US" altLang="ko-KR" sz="1544" b="1" dirty="0" err="1"/>
              <a:t>onmouseover</a:t>
            </a:r>
            <a:r>
              <a:rPr lang="en-US" altLang="ko-KR" sz="1544" b="1" dirty="0"/>
              <a:t>="over(this)"</a:t>
            </a:r>
          </a:p>
          <a:p>
            <a:pPr defTabSz="198450"/>
            <a:r>
              <a:rPr lang="en-US" altLang="ko-KR" sz="1544" dirty="0"/>
              <a:t>			</a:t>
            </a:r>
            <a:r>
              <a:rPr lang="en-US" altLang="ko-KR" sz="1544" b="1" dirty="0" err="1"/>
              <a:t>onmouseout</a:t>
            </a:r>
            <a:r>
              <a:rPr lang="en-US" altLang="ko-KR" sz="1544" b="1" dirty="0"/>
              <a:t>="out(this)"</a:t>
            </a:r>
            <a:r>
              <a:rPr lang="en-US" altLang="ko-KR" sz="1544" dirty="0"/>
              <a:t>&gt;</a:t>
            </a:r>
          </a:p>
          <a:p>
            <a:pPr defTabSz="198450"/>
            <a:r>
              <a:rPr lang="en-US" altLang="ko-KR" sz="1544" dirty="0"/>
              <a:t>&lt;/body&gt;</a:t>
            </a:r>
          </a:p>
          <a:p>
            <a:pPr defTabSz="198450"/>
            <a:r>
              <a:rPr lang="en-US" altLang="ko-KR" sz="1544" dirty="0"/>
              <a:t>&lt;/html&gt;</a:t>
            </a:r>
            <a:endParaRPr lang="ko-KR" altLang="en-US" sz="1544" dirty="0"/>
          </a:p>
        </p:txBody>
      </p:sp>
      <p:sp>
        <p:nvSpPr>
          <p:cNvPr id="10" name="자유형 9"/>
          <p:cNvSpPr/>
          <p:nvPr/>
        </p:nvSpPr>
        <p:spPr>
          <a:xfrm>
            <a:off x="5530593" y="5844827"/>
            <a:ext cx="1349667" cy="952706"/>
          </a:xfrm>
          <a:custGeom>
            <a:avLst/>
            <a:gdLst>
              <a:gd name="connsiteX0" fmla="*/ 0 w 417149"/>
              <a:gd name="connsiteY0" fmla="*/ 0 h 508000"/>
              <a:gd name="connsiteX1" fmla="*/ 91440 w 417149"/>
              <a:gd name="connsiteY1" fmla="*/ 203200 h 508000"/>
              <a:gd name="connsiteX2" fmla="*/ 365760 w 417149"/>
              <a:gd name="connsiteY2" fmla="*/ 304800 h 508000"/>
              <a:gd name="connsiteX3" fmla="*/ 416560 w 417149"/>
              <a:gd name="connsiteY3" fmla="*/ 508000 h 50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7149" h="508000">
                <a:moveTo>
                  <a:pt x="0" y="0"/>
                </a:moveTo>
                <a:cubicBezTo>
                  <a:pt x="15240" y="76200"/>
                  <a:pt x="30480" y="152400"/>
                  <a:pt x="91440" y="203200"/>
                </a:cubicBezTo>
                <a:cubicBezTo>
                  <a:pt x="152400" y="254000"/>
                  <a:pt x="311573" y="254000"/>
                  <a:pt x="365760" y="304800"/>
                </a:cubicBezTo>
                <a:cubicBezTo>
                  <a:pt x="419947" y="355600"/>
                  <a:pt x="418253" y="431800"/>
                  <a:pt x="416560" y="508000"/>
                </a:cubicBezTo>
              </a:path>
            </a:pathLst>
          </a:custGeom>
          <a:noFill/>
          <a:ln w="9525">
            <a:solidFill>
              <a:srgbClr val="C0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315"/>
          </a:p>
        </p:txBody>
      </p:sp>
      <p:sp>
        <p:nvSpPr>
          <p:cNvPr id="11" name="Text Box 9"/>
          <p:cNvSpPr txBox="1">
            <a:spLocks noChangeArrowheads="1"/>
          </p:cNvSpPr>
          <p:nvPr/>
        </p:nvSpPr>
        <p:spPr bwMode="auto">
          <a:xfrm>
            <a:off x="5766281" y="6709953"/>
            <a:ext cx="2068194" cy="4317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ko-KR" sz="1103" dirty="0">
                <a:solidFill>
                  <a:srgbClr val="C00000"/>
                </a:solidFill>
                <a:latin typeface="+mj-lt"/>
              </a:rPr>
              <a:t>this</a:t>
            </a:r>
            <a:r>
              <a:rPr lang="ko-KR" altLang="en-US" sz="1103" dirty="0">
                <a:solidFill>
                  <a:srgbClr val="C00000"/>
                </a:solidFill>
                <a:latin typeface="+mj-lt"/>
              </a:rPr>
              <a:t>는 현재 </a:t>
            </a:r>
            <a:r>
              <a:rPr lang="en-US" altLang="ko-KR" sz="1103" dirty="0" err="1">
                <a:solidFill>
                  <a:srgbClr val="C00000"/>
                </a:solidFill>
                <a:latin typeface="+mj-lt"/>
              </a:rPr>
              <a:t>img</a:t>
            </a:r>
            <a:r>
              <a:rPr lang="en-US" altLang="ko-KR" sz="1103" dirty="0">
                <a:solidFill>
                  <a:srgbClr val="C00000"/>
                </a:solidFill>
                <a:latin typeface="+mj-lt"/>
              </a:rPr>
              <a:t> </a:t>
            </a:r>
            <a:r>
              <a:rPr lang="ko-KR" altLang="en-US" sz="1103" dirty="0">
                <a:solidFill>
                  <a:srgbClr val="C00000"/>
                </a:solidFill>
                <a:latin typeface="+mj-lt"/>
              </a:rPr>
              <a:t>태그를 </a:t>
            </a:r>
            <a:endParaRPr lang="en-US" altLang="ko-KR" sz="1103" dirty="0">
              <a:solidFill>
                <a:srgbClr val="C00000"/>
              </a:solidFill>
              <a:latin typeface="+mj-lt"/>
            </a:endParaRPr>
          </a:p>
          <a:p>
            <a:pPr algn="ctr"/>
            <a:r>
              <a:rPr lang="ko-KR" altLang="en-US" sz="1103" dirty="0">
                <a:solidFill>
                  <a:srgbClr val="C00000"/>
                </a:solidFill>
                <a:latin typeface="+mj-lt"/>
              </a:rPr>
              <a:t>가리키는 자바스크립트키워드</a:t>
            </a:r>
          </a:p>
        </p:txBody>
      </p:sp>
      <p:sp>
        <p:nvSpPr>
          <p:cNvPr id="13" name="자유형 12"/>
          <p:cNvSpPr/>
          <p:nvPr/>
        </p:nvSpPr>
        <p:spPr>
          <a:xfrm>
            <a:off x="4101534" y="2748532"/>
            <a:ext cx="1587843" cy="3026513"/>
          </a:xfrm>
          <a:custGeom>
            <a:avLst/>
            <a:gdLst>
              <a:gd name="connsiteX0" fmla="*/ 1127760 w 1336061"/>
              <a:gd name="connsiteY0" fmla="*/ 2356220 h 2356220"/>
              <a:gd name="connsiteX1" fmla="*/ 1249680 w 1336061"/>
              <a:gd name="connsiteY1" fmla="*/ 232780 h 2356220"/>
              <a:gd name="connsiteX2" fmla="*/ 0 w 1336061"/>
              <a:gd name="connsiteY2" fmla="*/ 151500 h 2356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36061" h="2356220">
                <a:moveTo>
                  <a:pt x="1127760" y="2356220"/>
                </a:moveTo>
                <a:cubicBezTo>
                  <a:pt x="1282700" y="1478226"/>
                  <a:pt x="1437640" y="600233"/>
                  <a:pt x="1249680" y="232780"/>
                </a:cubicBezTo>
                <a:cubicBezTo>
                  <a:pt x="1061720" y="-134673"/>
                  <a:pt x="530860" y="8413"/>
                  <a:pt x="0" y="151500"/>
                </a:cubicBezTo>
              </a:path>
            </a:pathLst>
          </a:custGeom>
          <a:noFill/>
          <a:ln w="9525">
            <a:solidFill>
              <a:srgbClr val="C00000"/>
            </a:solidFill>
            <a:prstDash val="solid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315"/>
          </a:p>
        </p:txBody>
      </p:sp>
      <p:sp>
        <p:nvSpPr>
          <p:cNvPr id="14" name="Text Box 9"/>
          <p:cNvSpPr txBox="1">
            <a:spLocks noChangeArrowheads="1"/>
          </p:cNvSpPr>
          <p:nvPr/>
        </p:nvSpPr>
        <p:spPr bwMode="auto">
          <a:xfrm>
            <a:off x="5591507" y="2851162"/>
            <a:ext cx="1375698" cy="4317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ko-KR" sz="1103" dirty="0" err="1">
                <a:solidFill>
                  <a:srgbClr val="C00000"/>
                </a:solidFill>
                <a:latin typeface="+mj-lt"/>
              </a:rPr>
              <a:t>obj</a:t>
            </a:r>
            <a:r>
              <a:rPr lang="ko-KR" altLang="en-US" sz="1103" dirty="0">
                <a:solidFill>
                  <a:srgbClr val="C00000"/>
                </a:solidFill>
                <a:latin typeface="+mj-lt"/>
              </a:rPr>
              <a:t>는 전달받은 </a:t>
            </a:r>
            <a:endParaRPr lang="en-US" altLang="ko-KR" sz="1103" dirty="0">
              <a:solidFill>
                <a:srgbClr val="C00000"/>
              </a:solidFill>
              <a:latin typeface="+mj-lt"/>
            </a:endParaRPr>
          </a:p>
          <a:p>
            <a:pPr algn="ctr"/>
            <a:r>
              <a:rPr lang="en-US" altLang="ko-KR" sz="1103" dirty="0" err="1">
                <a:solidFill>
                  <a:srgbClr val="C00000"/>
                </a:solidFill>
                <a:latin typeface="+mj-lt"/>
              </a:rPr>
              <a:t>img</a:t>
            </a:r>
            <a:r>
              <a:rPr lang="en-US" altLang="ko-KR" sz="1103" dirty="0">
                <a:solidFill>
                  <a:srgbClr val="C00000"/>
                </a:solidFill>
                <a:latin typeface="+mj-lt"/>
              </a:rPr>
              <a:t> </a:t>
            </a:r>
            <a:r>
              <a:rPr lang="ko-KR" altLang="en-US" sz="1103" dirty="0">
                <a:solidFill>
                  <a:srgbClr val="C00000"/>
                </a:solidFill>
                <a:latin typeface="+mj-lt"/>
              </a:rPr>
              <a:t>태그를 가리킴</a:t>
            </a: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2762" y="2034004"/>
            <a:ext cx="2205407" cy="2582646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8300" y="3383670"/>
            <a:ext cx="2205407" cy="2582646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25000" lnSpcReduction="20000"/>
          </a:bodyPr>
          <a:lstStyle/>
          <a:p>
            <a:fld id="{01870596-DAFA-46D2-82A7-2B6B5F8E0EA4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87956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/>
              <a:t>자바스크립트 코드를 별도 파일에 작성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>
          <a:xfrm>
            <a:off x="2184971" y="1332359"/>
            <a:ext cx="9433048" cy="5557451"/>
          </a:xfrm>
        </p:spPr>
        <p:txBody>
          <a:bodyPr vert="horz" lIns="104306" tIns="52153" rIns="104306" bIns="52153" rtlCol="0">
            <a:normAutofit/>
          </a:bodyPr>
          <a:lstStyle/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ko-KR" altLang="en-US" sz="2200" b="1" dirty="0"/>
              <a:t>자바스크립트 코드 </a:t>
            </a:r>
            <a:r>
              <a:rPr lang="ko-KR" altLang="en-US" sz="2200" b="1"/>
              <a:t>파일 저장</a:t>
            </a:r>
            <a:endParaRPr lang="en-US" altLang="ko-KR" sz="2200" b="1" dirty="0"/>
          </a:p>
          <a:p>
            <a:pPr lvl="1"/>
            <a:r>
              <a:rPr lang="ko-KR" altLang="en-US" sz="1800" err="1">
                <a:latin typeface="굴림" panose="020B0600000101010101" pitchFamily="50" charset="-127"/>
                <a:ea typeface="굴림" panose="020B0600000101010101" pitchFamily="50" charset="-127"/>
              </a:rPr>
              <a:t>확장자</a:t>
            </a:r>
            <a:r>
              <a:rPr lang="ko-KR" altLang="en-US" sz="180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altLang="ko-KR" sz="1800">
                <a:latin typeface="굴림" panose="020B0600000101010101" pitchFamily="50" charset="-127"/>
                <a:ea typeface="굴림" panose="020B0600000101010101" pitchFamily="50" charset="-127"/>
              </a:rPr>
              <a:t>.js</a:t>
            </a:r>
            <a:r>
              <a:rPr lang="en-US" altLang="ko-KR" sz="1800" dirty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z="1800">
                <a:latin typeface="굴림" panose="020B0600000101010101" pitchFamily="50" charset="-127"/>
                <a:ea typeface="굴림" panose="020B0600000101010101" pitchFamily="50" charset="-127"/>
              </a:rPr>
              <a:t>파일에 저장</a:t>
            </a:r>
            <a:endParaRPr lang="en-US" altLang="ko-KR" sz="18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1"/>
            <a:r>
              <a:rPr lang="en-US" altLang="ko-KR" sz="1800" dirty="0">
                <a:latin typeface="굴림" panose="020B0600000101010101" pitchFamily="50" charset="-127"/>
                <a:ea typeface="굴림" panose="020B0600000101010101" pitchFamily="50" charset="-127"/>
              </a:rPr>
              <a:t>&lt;script&gt; </a:t>
            </a:r>
            <a:r>
              <a:rPr lang="ko-KR" altLang="en-US" sz="1800" dirty="0">
                <a:latin typeface="굴림" panose="020B0600000101010101" pitchFamily="50" charset="-127"/>
                <a:ea typeface="굴림" panose="020B0600000101010101" pitchFamily="50" charset="-127"/>
              </a:rPr>
              <a:t>태그 없이 자바스크립트 </a:t>
            </a:r>
            <a:r>
              <a:rPr lang="ko-KR" altLang="en-US" sz="1800">
                <a:latin typeface="굴림" panose="020B0600000101010101" pitchFamily="50" charset="-127"/>
                <a:ea typeface="굴림" panose="020B0600000101010101" pitchFamily="50" charset="-127"/>
              </a:rPr>
              <a:t>코드만 저장</a:t>
            </a:r>
            <a:endParaRPr lang="en-US" altLang="ko-KR" sz="18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>
              <a:spcBef>
                <a:spcPts val="1200"/>
              </a:spcBef>
              <a:spcAft>
                <a:spcPts val="600"/>
              </a:spcAft>
            </a:pPr>
            <a:endParaRPr lang="en-US" altLang="ko-KR" sz="2200" b="1" dirty="0"/>
          </a:p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ko-KR" altLang="en-US" sz="2200" b="1" dirty="0"/>
              <a:t>여러 웹 페이지에서 </a:t>
            </a:r>
            <a:r>
              <a:rPr lang="ko-KR" altLang="en-US" sz="2200" b="1"/>
              <a:t>불러 사용</a:t>
            </a:r>
            <a:endParaRPr lang="en-US" altLang="ko-KR" sz="2200" b="1" dirty="0"/>
          </a:p>
          <a:p>
            <a:pPr lvl="2"/>
            <a:r>
              <a:rPr lang="ko-KR" altLang="en-US" dirty="0"/>
              <a:t>웹 페이지마다 자바스크립트 코드 작성 </a:t>
            </a:r>
            <a:r>
              <a:rPr lang="ko-KR" altLang="en-US"/>
              <a:t>중복 불필요</a:t>
            </a:r>
            <a:endParaRPr lang="en-US" altLang="ko-KR" dirty="0"/>
          </a:p>
          <a:p>
            <a:pPr lvl="2"/>
            <a:r>
              <a:rPr lang="en-US" altLang="ko-KR" dirty="0"/>
              <a:t>&lt;script&gt; </a:t>
            </a:r>
            <a:r>
              <a:rPr lang="ko-KR" altLang="en-US"/>
              <a:t>태그의 </a:t>
            </a:r>
            <a:r>
              <a:rPr lang="en-US" altLang="ko-KR"/>
              <a:t>src</a:t>
            </a:r>
            <a:r>
              <a:rPr lang="en-US" altLang="ko-KR" dirty="0"/>
              <a:t> </a:t>
            </a:r>
            <a:r>
              <a:rPr lang="ko-KR" altLang="en-US" dirty="0"/>
              <a:t>속성으로 파일을 불러 사용</a:t>
            </a:r>
          </a:p>
          <a:p>
            <a:pPr lvl="1"/>
            <a:endParaRPr lang="ko-KR" altLang="en-US" sz="1800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466396" y="4690439"/>
            <a:ext cx="7542255" cy="906787"/>
          </a:xfrm>
          <a:prstGeom prst="rect">
            <a:avLst/>
          </a:prstGeom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marL="210026" fontAlgn="base" latinLnBrk="0"/>
            <a:r>
              <a:rPr lang="en-US" altLang="ko-KR" sz="1764" kern="0" dirty="0">
                <a:solidFill>
                  <a:srgbClr val="000000"/>
                </a:solidFill>
                <a:latin typeface="+mj-ea"/>
                <a:ea typeface="+mj-ea"/>
              </a:rPr>
              <a:t>&lt;script </a:t>
            </a:r>
            <a:r>
              <a:rPr lang="en-US" altLang="ko-KR" sz="1764" b="1" kern="0" dirty="0" err="1">
                <a:solidFill>
                  <a:srgbClr val="000000"/>
                </a:solidFill>
                <a:latin typeface="+mj-ea"/>
                <a:ea typeface="+mj-ea"/>
              </a:rPr>
              <a:t>src</a:t>
            </a:r>
            <a:r>
              <a:rPr lang="en-US" altLang="ko-KR" sz="1764" b="1" kern="0" dirty="0">
                <a:solidFill>
                  <a:srgbClr val="000000"/>
                </a:solidFill>
                <a:latin typeface="+mj-ea"/>
                <a:ea typeface="+mj-ea"/>
              </a:rPr>
              <a:t>=“</a:t>
            </a:r>
            <a:r>
              <a:rPr lang="ko-KR" altLang="en-US" sz="1764" b="1" kern="0" dirty="0">
                <a:solidFill>
                  <a:srgbClr val="000000"/>
                </a:solidFill>
                <a:latin typeface="+mj-ea"/>
                <a:ea typeface="+mj-ea"/>
              </a:rPr>
              <a:t>파일이름</a:t>
            </a:r>
            <a:r>
              <a:rPr lang="en-US" altLang="ko-KR" sz="1764" b="1" kern="0" dirty="0">
                <a:solidFill>
                  <a:srgbClr val="000000"/>
                </a:solidFill>
                <a:latin typeface="+mj-ea"/>
                <a:ea typeface="+mj-ea"/>
              </a:rPr>
              <a:t>.</a:t>
            </a:r>
            <a:r>
              <a:rPr lang="en-US" altLang="ko-KR" sz="1764" b="1" kern="0" dirty="0" err="1">
                <a:solidFill>
                  <a:srgbClr val="000000"/>
                </a:solidFill>
                <a:latin typeface="+mj-ea"/>
                <a:ea typeface="+mj-ea"/>
              </a:rPr>
              <a:t>js</a:t>
            </a:r>
            <a:r>
              <a:rPr lang="en-US" altLang="ko-KR" sz="1764" b="1" kern="0" dirty="0">
                <a:solidFill>
                  <a:srgbClr val="000000"/>
                </a:solidFill>
                <a:latin typeface="+mj-ea"/>
                <a:ea typeface="+mj-ea"/>
              </a:rPr>
              <a:t>”</a:t>
            </a:r>
            <a:r>
              <a:rPr lang="en-US" altLang="ko-KR" sz="1764" kern="0" dirty="0">
                <a:solidFill>
                  <a:srgbClr val="000000"/>
                </a:solidFill>
                <a:latin typeface="+mj-ea"/>
                <a:ea typeface="+mj-ea"/>
              </a:rPr>
              <a:t>&gt;</a:t>
            </a:r>
            <a:endParaRPr lang="ko-KR" altLang="en-US" sz="1764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210026" fontAlgn="base" latinLnBrk="0"/>
            <a:r>
              <a:rPr lang="ko-KR" altLang="en-US" sz="1764" kern="0" dirty="0">
                <a:solidFill>
                  <a:srgbClr val="000000"/>
                </a:solidFill>
                <a:latin typeface="+mj-ea"/>
                <a:ea typeface="+mj-ea"/>
              </a:rPr>
              <a:t>    </a:t>
            </a:r>
            <a:r>
              <a:rPr lang="en-US" altLang="ko-KR" sz="1764" kern="0" dirty="0">
                <a:solidFill>
                  <a:srgbClr val="000000"/>
                </a:solidFill>
                <a:latin typeface="+mj-ea"/>
                <a:ea typeface="+mj-ea"/>
              </a:rPr>
              <a:t>// HTML5</a:t>
            </a:r>
            <a:r>
              <a:rPr lang="ko-KR" altLang="en-US" sz="1764" kern="0" dirty="0">
                <a:solidFill>
                  <a:srgbClr val="000000"/>
                </a:solidFill>
                <a:latin typeface="+mj-ea"/>
                <a:ea typeface="+mj-ea"/>
              </a:rPr>
              <a:t>부터 이곳에 자바스크립트 코드 추가 작성하면 </a:t>
            </a:r>
            <a:r>
              <a:rPr lang="ko-KR" altLang="en-US" sz="1764" kern="0" dirty="0">
                <a:solidFill>
                  <a:srgbClr val="FF0000"/>
                </a:solidFill>
                <a:latin typeface="+mj-ea"/>
                <a:ea typeface="+mj-ea"/>
              </a:rPr>
              <a:t>안 됨</a:t>
            </a:r>
            <a:endParaRPr lang="ko-KR" altLang="en-US" sz="1764" b="1" kern="0" dirty="0">
              <a:solidFill>
                <a:srgbClr val="FF0000"/>
              </a:solidFill>
              <a:latin typeface="+mj-ea"/>
              <a:ea typeface="+mj-ea"/>
            </a:endParaRPr>
          </a:p>
          <a:p>
            <a:pPr marL="210026" fontAlgn="base" latinLnBrk="0"/>
            <a:r>
              <a:rPr lang="en-US" altLang="ko-KR" sz="1764" kern="0" dirty="0">
                <a:solidFill>
                  <a:srgbClr val="000000"/>
                </a:solidFill>
                <a:latin typeface="+mj-ea"/>
                <a:ea typeface="+mj-ea"/>
              </a:rPr>
              <a:t>&lt;/script&gt;</a:t>
            </a:r>
            <a:endParaRPr lang="ko-KR" altLang="en-US" sz="1764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25000" lnSpcReduction="20000"/>
          </a:bodyPr>
          <a:lstStyle/>
          <a:p>
            <a:fld id="{01870596-DAFA-46D2-82A7-2B6B5F8E0EA4}" type="slidenum">
              <a:rPr lang="ko-KR" altLang="en-US" smtClean="0"/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297868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2015 IT정보통신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3563AD"/>
      </a:accent1>
      <a:accent2>
        <a:srgbClr val="80C341"/>
      </a:accent2>
      <a:accent3>
        <a:srgbClr val="00A8F7"/>
      </a:accent3>
      <a:accent4>
        <a:srgbClr val="078354"/>
      </a:accent4>
      <a:accent5>
        <a:srgbClr val="4B5763"/>
      </a:accent5>
      <a:accent6>
        <a:srgbClr val="EA5514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none" anchor="ctr">
        <a:noAutofit/>
      </a:bodyPr>
      <a:lstStyle>
        <a:defPPr marL="342900" indent="-342900">
          <a:buFont typeface="Arial" panose="020B0604020202020204" pitchFamily="34" charset="0"/>
          <a:buChar char="•"/>
          <a:defRPr dirty="0" smtClean="0"/>
        </a:defPPr>
      </a:lstStyle>
      <a:style>
        <a:lnRef idx="2">
          <a:schemeClr val="accent5"/>
        </a:lnRef>
        <a:fillRef idx="1">
          <a:schemeClr val="lt1"/>
        </a:fillRef>
        <a:effectRef idx="0">
          <a:schemeClr val="accent5"/>
        </a:effectRef>
        <a:fontRef idx="minor">
          <a:schemeClr val="dk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7704</TotalTime>
  <Words>7044</Words>
  <Application>Microsoft Office PowerPoint</Application>
  <PresentationFormat>사용자 지정</PresentationFormat>
  <Paragraphs>1221</Paragraphs>
  <Slides>63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63</vt:i4>
      </vt:variant>
    </vt:vector>
  </HeadingPairs>
  <TitlesOfParts>
    <vt:vector size="75" baseType="lpstr">
      <vt:lpstr>HY나무L</vt:lpstr>
      <vt:lpstr>HY헤드라인M</vt:lpstr>
      <vt:lpstr>굴림</vt:lpstr>
      <vt:lpstr>맑은 고딕</vt:lpstr>
      <vt:lpstr>한컴 소망 M</vt:lpstr>
      <vt:lpstr>휴먼모음T</vt:lpstr>
      <vt:lpstr>휴먼편지체</vt:lpstr>
      <vt:lpstr>Arial</vt:lpstr>
      <vt:lpstr>Comic Sans MS</vt:lpstr>
      <vt:lpstr>Wingdings</vt:lpstr>
      <vt:lpstr>Wingdings 2</vt:lpstr>
      <vt:lpstr>Office 테마</vt:lpstr>
      <vt:lpstr>PowerPoint 프레젠테이션</vt:lpstr>
      <vt:lpstr>PowerPoint 프레젠테이션</vt:lpstr>
      <vt:lpstr>자바스크립트 언어</vt:lpstr>
      <vt:lpstr>웹 페이지에서 자바스크립트의 역할</vt:lpstr>
      <vt:lpstr>자바스크립트 코드의 위치</vt:lpstr>
      <vt:lpstr>예제 6-1 HTML 태그의 이벤트 리스너 속성에 자바스크립트 코드 작성</vt:lpstr>
      <vt:lpstr>&lt;script&gt;&lt;/script&gt; 태그에 자바스크립트 작성</vt:lpstr>
      <vt:lpstr>예제 6-2 &lt;script&gt;태그에 자바스크립트코드작성</vt:lpstr>
      <vt:lpstr>자바스크립트 코드를 별도 파일에 작성</vt:lpstr>
      <vt:lpstr>예제 6–3 자바스크립트 파일 작성 및 불러오기</vt:lpstr>
      <vt:lpstr>예제 6–4 링크의 href에 자바스크립트 코드 작성</vt:lpstr>
      <vt:lpstr>자바스크립트로 HTML 콘텐츠 출력</vt:lpstr>
      <vt:lpstr>예제 6-5 document.write()로 웹 페이지에 HTML 콘텐츠 출력 </vt:lpstr>
      <vt:lpstr>자바스크립트 다이얼로그 : 프롬프트 다이얼로그</vt:lpstr>
      <vt:lpstr>자바스크립트 다이얼로그 : 확인 다이얼로그</vt:lpstr>
      <vt:lpstr>자바스크립트 다이얼로그 : 경고 다이얼로그</vt:lpstr>
      <vt:lpstr>자바스크립트 식별자</vt:lpstr>
      <vt:lpstr>자바스크립트 문장</vt:lpstr>
      <vt:lpstr>데이터 타입</vt:lpstr>
      <vt:lpstr>변수</vt:lpstr>
      <vt:lpstr>지역변수와 전역변수</vt:lpstr>
      <vt:lpstr>this로 전역변수 접근</vt:lpstr>
      <vt:lpstr>예제 6-6 지역변수와 전역변수</vt:lpstr>
      <vt:lpstr>자바스크립트의 상수</vt:lpstr>
      <vt:lpstr>문자열 상수</vt:lpstr>
      <vt:lpstr>예제 6-7 상수</vt:lpstr>
      <vt:lpstr>자바스크립트의 식과 연산</vt:lpstr>
      <vt:lpstr>예제 6-8 산술 연산</vt:lpstr>
      <vt:lpstr>증감 연산자 </vt:lpstr>
      <vt:lpstr>대입 연산자</vt:lpstr>
      <vt:lpstr>예제 6–9 대입 연산</vt:lpstr>
      <vt:lpstr>비교 연산자</vt:lpstr>
      <vt:lpstr>예제 6-10 비교 연산</vt:lpstr>
      <vt:lpstr>논리 연산자</vt:lpstr>
      <vt:lpstr>예제 6–11 논리 연산</vt:lpstr>
      <vt:lpstr>조건 연산자</vt:lpstr>
      <vt:lpstr>예제 6–12 조건 연산</vt:lpstr>
      <vt:lpstr>비트 연산</vt:lpstr>
      <vt:lpstr>비트 논리 연산</vt:lpstr>
      <vt:lpstr>비트 시프트 연산</vt:lpstr>
      <vt:lpstr>예제 6–13 비트 연산</vt:lpstr>
      <vt:lpstr>문자열 연산자</vt:lpstr>
      <vt:lpstr>예제 6-14 문자열 연산</vt:lpstr>
      <vt:lpstr>if, if-else</vt:lpstr>
      <vt:lpstr>예제 6–15 if-else 사용</vt:lpstr>
      <vt:lpstr>switch 문</vt:lpstr>
      <vt:lpstr>case 문의 ‘값’</vt:lpstr>
      <vt:lpstr>switch 문에서 break 문의 역할</vt:lpstr>
      <vt:lpstr>예제 6–16 switch 문 사용</vt:lpstr>
      <vt:lpstr>반복문</vt:lpstr>
      <vt:lpstr>예제 6–17 for 문으로 10px~35px 크기로 출력</vt:lpstr>
      <vt:lpstr>예제 6–18 while 문으로 0~n까지의 합 구하기</vt:lpstr>
      <vt:lpstr>예제 6-19 do-while 문으로 0~n까지 합 구하기</vt:lpstr>
      <vt:lpstr>반복문 내의 break 문과 continue 문</vt:lpstr>
      <vt:lpstr>예제 6-20 break 문</vt:lpstr>
      <vt:lpstr>예제 6-21 continue 문</vt:lpstr>
      <vt:lpstr>함수</vt:lpstr>
      <vt:lpstr>함수의 구성과 호출</vt:lpstr>
      <vt:lpstr>예제 6–22 adder() 함수 작성 및 호출 </vt:lpstr>
      <vt:lpstr>자바스크립트에서 제공하는 전역 함수</vt:lpstr>
      <vt:lpstr>예제 6–23 eval(), parseInt(), isNaN()</vt:lpstr>
      <vt:lpstr>예제 6–24 구구단 출력 함수 만들기</vt:lpstr>
      <vt:lpstr>수고하셨습니다.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표준작성법_사업계획서_신년도</dc:title>
  <dc:creator>㈜비즈폼</dc:creator>
  <dc:description>무단 복제 배포시 법적 불이익을 받을 수 있습니다.</dc:description>
  <cp:lastModifiedBy>mj1576</cp:lastModifiedBy>
  <cp:revision>523</cp:revision>
  <dcterms:created xsi:type="dcterms:W3CDTF">2014-10-24T01:49:55Z</dcterms:created>
  <dcterms:modified xsi:type="dcterms:W3CDTF">2023-05-03T12:42:04Z</dcterms:modified>
  <cp:category>본 문서의 저작권은 비즈폼에 있습니다.</cp:category>
</cp:coreProperties>
</file>